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716" r:id="rId2"/>
    <p:sldMasterId id="2147483728" r:id="rId3"/>
    <p:sldMasterId id="2147483752" r:id="rId4"/>
  </p:sldMasterIdLst>
  <p:notesMasterIdLst>
    <p:notesMasterId r:id="rId43"/>
  </p:notesMasterIdLst>
  <p:sldIdLst>
    <p:sldId id="262" r:id="rId5"/>
    <p:sldId id="320" r:id="rId6"/>
    <p:sldId id="334" r:id="rId7"/>
    <p:sldId id="344" r:id="rId8"/>
    <p:sldId id="321" r:id="rId9"/>
    <p:sldId id="324" r:id="rId10"/>
    <p:sldId id="322" r:id="rId11"/>
    <p:sldId id="333" r:id="rId12"/>
    <p:sldId id="323" r:id="rId13"/>
    <p:sldId id="325" r:id="rId14"/>
    <p:sldId id="331" r:id="rId15"/>
    <p:sldId id="332" r:id="rId16"/>
    <p:sldId id="328" r:id="rId17"/>
    <p:sldId id="386" r:id="rId18"/>
    <p:sldId id="329" r:id="rId19"/>
    <p:sldId id="387" r:id="rId20"/>
    <p:sldId id="330" r:id="rId21"/>
    <p:sldId id="371" r:id="rId22"/>
    <p:sldId id="374" r:id="rId23"/>
    <p:sldId id="376" r:id="rId24"/>
    <p:sldId id="377" r:id="rId25"/>
    <p:sldId id="362" r:id="rId26"/>
    <p:sldId id="388" r:id="rId27"/>
    <p:sldId id="378" r:id="rId28"/>
    <p:sldId id="379" r:id="rId29"/>
    <p:sldId id="380" r:id="rId30"/>
    <p:sldId id="369" r:id="rId31"/>
    <p:sldId id="370" r:id="rId32"/>
    <p:sldId id="353" r:id="rId33"/>
    <p:sldId id="390" r:id="rId34"/>
    <p:sldId id="356" r:id="rId35"/>
    <p:sldId id="354" r:id="rId36"/>
    <p:sldId id="355" r:id="rId37"/>
    <p:sldId id="357" r:id="rId38"/>
    <p:sldId id="358" r:id="rId39"/>
    <p:sldId id="359" r:id="rId40"/>
    <p:sldId id="363" r:id="rId41"/>
    <p:sldId id="367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B67"/>
    <a:srgbClr val="0E238F"/>
    <a:srgbClr val="B9E3FF"/>
    <a:srgbClr val="C3DCFF"/>
    <a:srgbClr val="ABD1FF"/>
    <a:srgbClr val="222252"/>
    <a:srgbClr val="353477"/>
    <a:srgbClr val="B5FFE6"/>
    <a:srgbClr val="C9FFD8"/>
    <a:srgbClr val="515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85" autoAdjust="0"/>
    <p:restoredTop sz="94609"/>
  </p:normalViewPr>
  <p:slideViewPr>
    <p:cSldViewPr snapToGrid="0">
      <p:cViewPr varScale="1">
        <p:scale>
          <a:sx n="187" d="100"/>
          <a:sy n="187" d="100"/>
        </p:scale>
        <p:origin x="8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9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94158A-6B41-3B42-A7D1-21330234A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86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B24B3CF7-E7FB-8944-91A9-6AB4791C7F7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EF0DF1C-B362-5442-9DB7-0225C87EA16A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369FC97-555A-E647-9E20-628DAAA12C49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93E0EED4-5BF5-8F43-8AB6-46EFBB53B84C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1185DD1-97B5-0B4B-8D86-92CDC95ADA7E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7B5CD7FD-C245-4748-8EA0-8FCACEE8FE4A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ヒラギノ角ゴ Pro W3" charset="0"/>
                <a:cs typeface="ヒラギノ角ゴ Pro W3" charset="0"/>
              </a:rPr>
              <a:t>Is this open loop or closed loop?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A59AB0AA-410B-0D49-8705-70A7D894E852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ヒラギノ角ゴ Pro W3" charset="0"/>
                <a:cs typeface="ヒラギノ角ゴ Pro W3" charset="0"/>
              </a:rPr>
              <a:t>Is this open loop or closed loop?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9C3BAE2-F936-984D-A1AA-4F13310DD8CC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51574BCC-B0AE-0148-83C3-45E01412F9D0}" type="slidenum">
              <a:rPr lang="en-US"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81A99DED-A193-9247-9590-5D0948A944A7}" type="slidenum">
              <a:rPr lang="en-US"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552D6BA-56A2-534F-AAB3-F335E35503B5}" type="slidenum">
              <a:rPr lang="en-US"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pPr eaLnBrk="1" hangingPunct="1"/>
              <a:t>20</a:t>
            </a:fld>
            <a:endParaRPr lang="en-US" sz="12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DCA5BD24-057B-DE4E-B205-ABE08FC32273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9252732D-D9AE-044A-B8F9-A0F3DCCD7FFD}" type="slidenum">
              <a:rPr lang="en-US"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pPr eaLnBrk="1" hangingPunct="1"/>
              <a:t>21</a:t>
            </a:fld>
            <a:endParaRPr lang="en-US" sz="12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C3F734F7-4056-EE4B-BD4B-4E77429BE376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1B501BE4-7DF4-424E-8E7B-4DF022E4069C}" type="slidenum">
              <a:rPr lang="en-US"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F8CCD13-D5EB-B144-A9DD-5C600BD647F8}" type="slidenum">
              <a:rPr lang="en-US"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C03001C3-D70A-F14C-98E4-1E52B1D76A55}" type="slidenum">
              <a:rPr lang="en-US"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E1E9451-05BE-5544-94E9-4562CA2FDF85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1499376B-C41D-E84C-A90A-EEC884A69006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13661DE4-F6DF-1845-924C-37ACCD80E670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0938A503-752E-D74C-9841-2FB3CAEB9533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572DD0B9-B4EB-9548-82F9-9F6C7AF7B515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ヒラギノ角ゴ Pro W3" charset="0"/>
                <a:cs typeface="ヒラギノ角ゴ Pro W3" charset="0"/>
              </a:rPr>
              <a:t>Open: automatic toaster (timer), photocell that turns on lights at dusk and off at dawn</a:t>
            </a:r>
          </a:p>
          <a:p>
            <a:pPr eaLnBrk="1" hangingPunct="1"/>
            <a:r>
              <a:rPr lang="en-US">
                <a:ea typeface="ヒラギノ角ゴ Pro W3" charset="0"/>
                <a:cs typeface="ヒラギノ角ゴ Pro W3" charset="0"/>
              </a:rPr>
              <a:t>Closed: cruise control, airplane autopilot, toilet bowl filling up</a:t>
            </a:r>
          </a:p>
          <a:p>
            <a:pPr eaLnBrk="1" hangingPunct="1"/>
            <a:r>
              <a:rPr lang="en-US">
                <a:ea typeface="ヒラギノ角ゴ Pro W3" charset="0"/>
                <a:cs typeface="ヒラギノ角ゴ Pro W3" charset="0"/>
              </a:rPr>
              <a:t>Either: an electric clothes dryer (</a:t>
            </a:r>
            <a:r>
              <a:rPr lang="ja-JP" altLang="en-US">
                <a:ea typeface="ヒラギノ角ゴ Pro W3" charset="0"/>
                <a:cs typeface="ヒラギノ角ゴ Pro W3" charset="0"/>
              </a:rPr>
              <a:t>“</a:t>
            </a:r>
            <a:r>
              <a:rPr lang="en-US" altLang="ja-JP">
                <a:ea typeface="ヒラギノ角ゴ Pro W3" charset="0"/>
                <a:cs typeface="ヒラギノ角ゴ Pro W3" charset="0"/>
              </a:rPr>
              <a:t>auto</a:t>
            </a:r>
            <a:r>
              <a:rPr lang="ja-JP" altLang="en-US">
                <a:ea typeface="ヒラギノ角ゴ Pro W3" charset="0"/>
                <a:cs typeface="ヒラギノ角ゴ Pro W3" charset="0"/>
              </a:rPr>
              <a:t>”</a:t>
            </a:r>
            <a:r>
              <a:rPr lang="en-US" altLang="ja-JP">
                <a:ea typeface="ヒラギノ角ゴ Pro W3" charset="0"/>
                <a:cs typeface="ヒラギノ角ゴ Pro W3" charset="0"/>
              </a:rPr>
              <a:t> cycle or timed cycle)</a:t>
            </a:r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6868C203-2D33-5A4D-995C-1D01F1F85BF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31683DED-DD8A-DE4C-B663-8A7B884FDB0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2F3FCCC-1314-AB42-A836-4E0C214E6A72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8AC7D7DF-BB5D-784C-B323-CD69DE28836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fld id="{4CEA2FBD-7ADE-384F-A309-0D209E03062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73863" y="6613525"/>
            <a:ext cx="2370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chemeClr val="tx2"/>
                </a:solidFill>
              </a:rPr>
              <a:t>Page </a:t>
            </a:r>
            <a:fld id="{D4A0BF24-C347-2D44-9B4D-C881F87828D6}" type="slidenum">
              <a:rPr lang="en-US" sz="1000">
                <a:solidFill>
                  <a:schemeClr val="tx2"/>
                </a:solidFill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sz="1000">
                <a:solidFill>
                  <a:schemeClr val="tx2"/>
                </a:solidFill>
              </a:rPr>
              <a:t>    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075" y="3062288"/>
            <a:ext cx="1592263" cy="12049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48200"/>
            <a:ext cx="6400800" cy="175260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35626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43112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45213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81C2BD4-0B43-204A-8480-2DF942E4DBA7}" type="datetime1">
              <a:rPr lang="en-US"/>
              <a:pPr>
                <a:defRPr/>
              </a:pPr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153D5E99-55DE-1A47-A7AF-813178672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08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C52E852D-2491-9948-A006-FD86347314D7}" type="datetime1">
              <a:rPr lang="en-US"/>
              <a:pPr>
                <a:defRPr/>
              </a:pPr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AA4BEC14-EF05-8348-BD6D-9E53DCD9D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8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EE02AFE9-7E1A-BD40-BC5B-913C9AA4E31E}" type="datetime1">
              <a:rPr lang="en-US"/>
              <a:pPr>
                <a:defRPr/>
              </a:pPr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D83BDEB6-603A-864D-BDC1-5D906B4F6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86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AF70F94A-F0D4-4641-ADA4-0A7423925CB7}" type="datetime1">
              <a:rPr lang="en-US"/>
              <a:pPr>
                <a:defRPr/>
              </a:pPr>
              <a:t>2/10/20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A4D7E1F-3828-394C-B5E4-976556FB8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80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106CEE5C-B9E4-E943-A824-2EC4E316A836}" type="datetime1">
              <a:rPr lang="en-US"/>
              <a:pPr>
                <a:defRPr/>
              </a:pPr>
              <a:t>2/10/20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E8EF9DED-9C55-494D-9481-A6A892B16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43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D092CBB-306A-364E-8AE3-D56F9F46AE20}" type="datetime1">
              <a:rPr lang="en-US"/>
              <a:pPr>
                <a:defRPr/>
              </a:pPr>
              <a:t>2/10/20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B2DD379A-830E-B340-93F0-17584DDA8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78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100A9F7C-20B9-7C44-992A-9B49DA6D3BF0}" type="datetime1">
              <a:rPr lang="en-US"/>
              <a:pPr>
                <a:defRPr/>
              </a:pPr>
              <a:t>2/10/20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CC14A23A-2A02-D243-8A52-A7622DCA5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2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1B514B23-2FD0-034B-A416-F30D1F0AF4CD}" type="datetime1">
              <a:rPr lang="en-US"/>
              <a:pPr>
                <a:defRPr/>
              </a:pPr>
              <a:t>2/10/20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C27623AA-C940-2049-B86B-86CF19FE7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0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251174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F1CC8FF2-6458-0C4E-8C24-DC69009E9990}" type="datetime1">
              <a:rPr lang="en-US"/>
              <a:pPr>
                <a:defRPr/>
              </a:pPr>
              <a:t>2/10/20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86B78AAF-134B-D742-9785-989FA0B3B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03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1236EE6E-341F-CC42-96A7-52EB82579B51}" type="datetime1">
              <a:rPr lang="en-US"/>
              <a:pPr>
                <a:defRPr/>
              </a:pPr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338AC612-68EF-3545-9E44-7CBDCD208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33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F599C27-5E5B-5B40-B8E1-5442840B3DD8}" type="datetime1">
              <a:rPr lang="en-US"/>
              <a:pPr>
                <a:defRPr/>
              </a:pPr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427BD1F9-0A91-3840-8407-3D8E52EC2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35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1368425"/>
            <a:ext cx="7772400" cy="1470025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0C5EEA26-D99E-0542-BE82-43ECF8971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9729DDEF-5C77-0B43-9C63-AA1B526D6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09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BCE03614-717D-D94F-B9A9-975CBD9C6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29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D7DDB441-627F-DA4A-B360-A57479298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14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D1B6C9E1-BDFE-2744-8161-71A477826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43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9BE446DF-8EC2-6E49-B23A-C442C963A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5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60B119D7-5CF3-A44F-AF57-A7AA4CABA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8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222398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A9830833-A7D1-5B49-9FF1-3CD3C42B6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79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3E967FCE-FEAD-C342-A9C4-EF05EF0DC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22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3C10FF8E-3786-194A-B09D-F45B33D2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40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F457F57E-4EC4-2F4A-87C0-FD8281309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09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2300" y="1368425"/>
            <a:ext cx="7772400" cy="1470025"/>
          </a:xfrm>
        </p:spPr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40DE633F-24F9-E049-BF18-74E8C5380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54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16417B41-9632-FA48-9E7E-0DA982B19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47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594935C0-E8F7-5B4F-9690-D138D5E28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82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FE70B97D-DD41-C247-BF94-F8234FBAD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55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71284101-9B50-064A-B8BB-82C3CCE82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190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A50F4680-55E7-8142-A78C-CF6375266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2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6120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6FDBE8AE-85C5-D242-838A-C5232A97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12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E5DE77B1-FF01-E743-979C-B287E3A42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09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3CDE968A-B682-904E-88CB-8E03AF1DF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21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68A87A55-FD1F-6444-8DF5-C26257447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61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ヒラギノ角ゴ Pro W3" charset="0"/>
              </a:defRPr>
            </a:lvl1pPr>
          </a:lstStyle>
          <a:p>
            <a:pPr>
              <a:defRPr/>
            </a:pPr>
            <a:fld id="{1468C281-1809-3445-BAE7-846E4764C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9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5332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8611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2368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7037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848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 flipV="1">
            <a:off x="304800" y="1219200"/>
            <a:ext cx="74168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rgbClr val="232323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597650" y="6432550"/>
            <a:ext cx="237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Page </a:t>
            </a:r>
            <a:fld id="{81AB2AEA-DF30-EF48-A015-FD8A78A28D6E}" type="slidenum">
              <a:rPr lang="en-US" sz="2000" b="1">
                <a:solidFill>
                  <a:schemeClr val="tx2"/>
                </a:solidFill>
                <a:latin typeface="Arial" charset="0"/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sz="1800" b="1">
                <a:solidFill>
                  <a:schemeClr val="tx2"/>
                </a:solidFill>
              </a:rPr>
              <a:t>  </a:t>
            </a:r>
            <a:r>
              <a:rPr lang="en-US" sz="100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202758" name="Picture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3513" y="131763"/>
            <a:ext cx="1189037" cy="900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76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ヒラギノ角ゴ Pro W3" charset="-128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9pPr>
    </p:titleStyle>
    <p:bodyStyle>
      <a:lvl1pPr marL="285750" indent="-285750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SzPct val="100000"/>
        <a:buChar char="•"/>
        <a:defRPr sz="2400" b="1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6858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–"/>
        <a:defRPr sz="24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2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43050" indent="-17145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2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  <a:cs typeface="ヒラギノ角ゴ Pro W3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B94E4AD-0D74-4742-96CE-9E8458FEC16A}" type="datetime1">
              <a:rPr lang="en-US"/>
              <a:pPr>
                <a:defRPr/>
              </a:pPr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F6C10D9-96E2-544D-A4DD-5EB8CD9C9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BEA9A53C-B3B5-984D-AA5E-19EF83447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367" name="Picture 7" descr="lick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55563"/>
            <a:ext cx="914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LAO_Sm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55563"/>
            <a:ext cx="7143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DDB00CC-75B7-F74E-9CBE-CA0AD376D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7655" name="Picture 7" descr="lick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55563"/>
            <a:ext cx="914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LAO_Sm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55563"/>
            <a:ext cx="7143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0.e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2.emf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3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9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40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3.emf"/><Relationship Id="rId10" Type="http://schemas.openxmlformats.org/officeDocument/2006/relationships/image" Target="../media/image35.e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620000" cy="2286000"/>
          </a:xfrm>
        </p:spPr>
        <p:txBody>
          <a:bodyPr/>
          <a:lstStyle/>
          <a:p>
            <a:pPr>
              <a:spcBef>
                <a:spcPct val="40000"/>
              </a:spcBef>
              <a:spcAft>
                <a:spcPct val="80000"/>
              </a:spcAft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Lecture 10</a:t>
            </a:r>
            <a:b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</a:br>
            <a:b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</a:b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AO Control Theory 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2158" y="4775835"/>
            <a:ext cx="7772400" cy="1752600"/>
          </a:xfrm>
        </p:spPr>
        <p:txBody>
          <a:bodyPr/>
          <a:lstStyle/>
          <a:p>
            <a:r>
              <a:rPr lang="en-US" sz="2400" b="0" dirty="0">
                <a:latin typeface="Trebuchet MS" charset="0"/>
                <a:ea typeface="ヒラギノ角ゴ Pro W3" charset="0"/>
                <a:cs typeface="ヒラギノ角ゴ Pro W3" charset="0"/>
              </a:rPr>
              <a:t>Claire Max </a:t>
            </a:r>
            <a:br>
              <a:rPr lang="en-US" sz="2400" b="0" dirty="0">
                <a:latin typeface="Trebuchet MS" charset="0"/>
                <a:ea typeface="ヒラギノ角ゴ Pro W3" charset="0"/>
                <a:cs typeface="ヒラギノ角ゴ Pro W3" charset="0"/>
              </a:rPr>
            </a:br>
            <a:r>
              <a:rPr lang="en-US" sz="2400" b="0" dirty="0">
                <a:latin typeface="Trebuchet MS" charset="0"/>
                <a:ea typeface="ヒラギノ角ゴ Pro W3" charset="0"/>
                <a:cs typeface="ヒラギノ角ゴ Pro W3" charset="0"/>
              </a:rPr>
              <a:t>with thanks to Don Gavel and Don </a:t>
            </a:r>
            <a:r>
              <a:rPr lang="en-US" sz="2400" b="0" dirty="0" err="1">
                <a:latin typeface="Trebuchet MS" charset="0"/>
                <a:ea typeface="ヒラギノ角ゴ Pro W3" charset="0"/>
                <a:cs typeface="ヒラギノ角ゴ Pro W3" charset="0"/>
              </a:rPr>
              <a:t>Wiberg</a:t>
            </a:r>
            <a:endParaRPr lang="en-US" sz="2400" b="0" dirty="0">
              <a:latin typeface="Trebuchet MS" charset="0"/>
              <a:ea typeface="ヒラギノ角ゴ Pro W3" charset="0"/>
              <a:cs typeface="ヒラギノ角ゴ Pro W3" charset="0"/>
            </a:endParaRPr>
          </a:p>
          <a:p>
            <a:r>
              <a:rPr lang="en-US" sz="2400" b="0" dirty="0">
                <a:latin typeface="Trebuchet MS" charset="0"/>
                <a:ea typeface="ヒラギノ角ゴ Pro W3" charset="0"/>
                <a:cs typeface="ヒラギノ角ゴ Pro W3" charset="0"/>
              </a:rPr>
              <a:t>UC Santa Cruz</a:t>
            </a:r>
          </a:p>
          <a:p>
            <a:r>
              <a:rPr lang="en-US" sz="2400" b="0" dirty="0">
                <a:latin typeface="Trebuchet MS" charset="0"/>
                <a:ea typeface="ヒラギノ角ゴ Pro W3" charset="0"/>
                <a:cs typeface="ヒラギノ角ゴ Pro W3" charset="0"/>
              </a:rPr>
              <a:t>February 18, 2016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>
                <a:latin typeface="Trebuchet M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Summing</a:t>
            </a:r>
            <a:r>
              <a:rPr lang="ja-JP" altLang="en-US">
                <a:latin typeface="Trebuchet MS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 Block Diagrams are circles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81400"/>
            <a:ext cx="8534400" cy="2895600"/>
          </a:xfrm>
        </p:spPr>
        <p:txBody>
          <a:bodyPr/>
          <a:lstStyle/>
          <a:p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Block becomes a circle or </a:t>
            </a:r>
            <a:r>
              <a:rPr lang="ja-JP" altLang="en-US">
                <a:latin typeface="Trebuchet M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altLang="ja-JP">
                <a:latin typeface="Trebuchet MS" charset="0"/>
                <a:ea typeface="ヒラギノ角ゴ Pro W3" charset="0"/>
                <a:cs typeface="ヒラギノ角ゴ Pro W3" charset="0"/>
              </a:rPr>
              <a:t>summing point</a:t>
            </a:r>
            <a:r>
              <a:rPr lang="ja-JP" altLang="en-US">
                <a:latin typeface="Trebuchet MS" charset="0"/>
                <a:ea typeface="ヒラギノ角ゴ Pro W3" charset="0"/>
                <a:cs typeface="ヒラギノ角ゴ Pro W3" charset="0"/>
              </a:rPr>
              <a:t>”</a:t>
            </a:r>
            <a:endParaRPr lang="en-US" altLang="ja-JP">
              <a:latin typeface="Trebuchet MS" charset="0"/>
              <a:ea typeface="ヒラギノ角ゴ Pro W3" charset="0"/>
              <a:cs typeface="ヒラギノ角ゴ Pro W3" charset="0"/>
            </a:endParaRPr>
          </a:p>
          <a:p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Plus and minus signs indicate addition or subtraction (note that </a:t>
            </a:r>
            <a:r>
              <a:rPr lang="ja-JP" altLang="en-US">
                <a:latin typeface="Trebuchet M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altLang="ja-JP">
                <a:latin typeface="Trebuchet MS" charset="0"/>
                <a:ea typeface="ヒラギノ角ゴ Pro W3" charset="0"/>
                <a:cs typeface="ヒラギノ角ゴ Pro W3" charset="0"/>
              </a:rPr>
              <a:t>sum</a:t>
            </a:r>
            <a:r>
              <a:rPr lang="ja-JP" altLang="en-US">
                <a:latin typeface="Trebuchet MS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altLang="ja-JP">
                <a:latin typeface="Trebuchet MS" charset="0"/>
                <a:ea typeface="ヒラギノ角ゴ Pro W3" charset="0"/>
                <a:cs typeface="ヒラギノ角ゴ Pro W3" charset="0"/>
              </a:rPr>
              <a:t> can include subtraction)</a:t>
            </a:r>
          </a:p>
          <a:p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Arrows show inputs and outputs as before</a:t>
            </a:r>
          </a:p>
          <a:p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Sometimes there is a cross in the circle</a:t>
            </a:r>
          </a:p>
        </p:txBody>
      </p:sp>
      <p:pic>
        <p:nvPicPr>
          <p:cNvPr id="82947" name="Picture 4" descr="SummingStra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75438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6597650" y="1981200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solidFill>
                  <a:schemeClr val="bg2"/>
                </a:solidFill>
                <a:latin typeface="Helvetica" charset="0"/>
              </a:rPr>
              <a:t>X</a:t>
            </a:r>
            <a:endParaRPr lang="en-US"/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2667000" y="3048000"/>
            <a:ext cx="325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latin typeface="Trebuchet MS" charset="0"/>
              </a:rPr>
              <a:t>Credit: DiStefano et al. 1990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A home thermostat from a control theory point of view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51556" name="Picture 4" descr="HomeThermostatBlockDi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447800"/>
            <a:ext cx="5487988" cy="4810125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2057400" y="6324600"/>
            <a:ext cx="3905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b="1">
                <a:latin typeface="Trebuchet MS" charset="0"/>
              </a:rPr>
              <a:t>Credit: Franklin, Powell, Emami-Naeini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Block diagram for an automobile cruise control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81600"/>
            <a:ext cx="8534400" cy="12954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52580" name="Picture 4" descr="CruiseControlBlockDi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7086600" cy="3008313"/>
          </a:xfrm>
          <a:prstGeom prst="rect">
            <a:avLst/>
          </a:prstGeom>
          <a:noFill/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533400" y="4267200"/>
            <a:ext cx="3905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>
                <a:solidFill>
                  <a:schemeClr val="bg2"/>
                </a:solidFill>
                <a:latin typeface="Trebuchet MS" charset="0"/>
              </a:rPr>
              <a:t>Credit: Franklin, Powell, Emami-Naeini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Example 1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762000"/>
          </a:xfrm>
        </p:spPr>
        <p:txBody>
          <a:bodyPr/>
          <a:lstStyle/>
          <a:p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Draw a block diagram for the equation</a:t>
            </a:r>
          </a:p>
        </p:txBody>
      </p:sp>
      <p:pic>
        <p:nvPicPr>
          <p:cNvPr id="890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9"/>
          <a:stretch>
            <a:fillRect/>
          </a:stretch>
        </p:blipFill>
        <p:spPr bwMode="auto">
          <a:xfrm>
            <a:off x="2667000" y="2209800"/>
            <a:ext cx="31242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Example 1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762000"/>
          </a:xfrm>
        </p:spPr>
        <p:txBody>
          <a:bodyPr/>
          <a:lstStyle/>
          <a:p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Draw a block diagram for the equation</a:t>
            </a:r>
          </a:p>
        </p:txBody>
      </p:sp>
      <p:pic>
        <p:nvPicPr>
          <p:cNvPr id="911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9"/>
          <a:stretch>
            <a:fillRect/>
          </a:stretch>
        </p:blipFill>
        <p:spPr bwMode="auto">
          <a:xfrm>
            <a:off x="2667000" y="2209800"/>
            <a:ext cx="31242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1283" r="880" b="3850"/>
          <a:stretch>
            <a:fillRect/>
          </a:stretch>
        </p:blipFill>
        <p:spPr bwMode="auto">
          <a:xfrm>
            <a:off x="2266950" y="3733800"/>
            <a:ext cx="436245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2971800" y="6400800"/>
            <a:ext cx="2917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b="1">
                <a:solidFill>
                  <a:schemeClr val="bg2"/>
                </a:solidFill>
                <a:latin typeface="Trebuchet MS" charset="0"/>
              </a:rPr>
              <a:t>Credit: DiStefano et al. 1990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Example 2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Draw a block diagram for how your eyes and brain help regulate the direction in which you are walking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Example 2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Draw a block diagram for how your eyes and brain help regulate the direction in which you are walking</a:t>
            </a:r>
          </a:p>
        </p:txBody>
      </p:sp>
      <p:pic>
        <p:nvPicPr>
          <p:cNvPr id="147460" name="Picture 4" descr="BrainWalkDir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731678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2819400" y="6019800"/>
            <a:ext cx="3259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latin typeface="Trebuchet MS" charset="0"/>
              </a:rPr>
              <a:t>Credit: DiStefano et al. 1990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Summary so far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03400"/>
            <a:ext cx="8534400" cy="4876800"/>
          </a:xfrm>
        </p:spPr>
        <p:txBody>
          <a:bodyPr/>
          <a:lstStyle/>
          <a:p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Distinction between open loop and closed loop</a:t>
            </a:r>
          </a:p>
          <a:p>
            <a:pPr lvl="1"/>
            <a:r>
              <a:rPr lang="en-US">
                <a:latin typeface="Trebuchet MS" charset="0"/>
                <a:ea typeface="ヒラギノ角ゴ Pro W3" charset="0"/>
              </a:rPr>
              <a:t>Advantages and disadvantages of each</a:t>
            </a:r>
          </a:p>
          <a:p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Block diagrams for control systems</a:t>
            </a:r>
          </a:p>
          <a:p>
            <a:pPr lvl="1"/>
            <a:r>
              <a:rPr lang="en-US">
                <a:latin typeface="Trebuchet MS" charset="0"/>
                <a:ea typeface="ヒラギノ角ゴ Pro W3" charset="0"/>
              </a:rPr>
              <a:t>Inputs, outputs, operations</a:t>
            </a:r>
          </a:p>
          <a:p>
            <a:pPr lvl="1"/>
            <a:r>
              <a:rPr lang="en-US">
                <a:latin typeface="Trebuchet MS" charset="0"/>
                <a:ea typeface="ヒラギノ角ゴ Pro W3" charset="0"/>
              </a:rPr>
              <a:t>Closed loop vs. open loop block diagrams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609600" y="311782"/>
            <a:ext cx="3347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The Laplace Transform Pair</a:t>
            </a:r>
          </a:p>
        </p:txBody>
      </p:sp>
      <p:sp>
        <p:nvSpPr>
          <p:cNvPr id="99332" name="Line 3"/>
          <p:cNvSpPr>
            <a:spLocks noChangeShapeType="1"/>
          </p:cNvSpPr>
          <p:nvPr/>
        </p:nvSpPr>
        <p:spPr bwMode="auto">
          <a:xfrm>
            <a:off x="609600" y="800100"/>
            <a:ext cx="3124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93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168424"/>
              </p:ext>
            </p:extLst>
          </p:nvPr>
        </p:nvGraphicFramePr>
        <p:xfrm>
          <a:off x="2972329" y="1457589"/>
          <a:ext cx="3011487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5" name="Equation" r:id="rId4" imgW="1371600" imgH="965200" progId="Equation.3">
                  <p:embed/>
                </p:oleObj>
              </mc:Choice>
              <mc:Fallback>
                <p:oleObj name="Equation" r:id="rId4" imgW="1371600" imgH="965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329" y="1457589"/>
                        <a:ext cx="3011487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8" name="Rectangle 21"/>
          <p:cNvSpPr>
            <a:spLocks noChangeArrowheads="1"/>
          </p:cNvSpPr>
          <p:nvPr/>
        </p:nvSpPr>
        <p:spPr bwMode="auto">
          <a:xfrm>
            <a:off x="2435754" y="1376627"/>
            <a:ext cx="4086225" cy="2316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B846F1-20E5-544F-B984-994DAE77BB18}"/>
              </a:ext>
            </a:extLst>
          </p:cNvPr>
          <p:cNvSpPr txBox="1"/>
          <p:nvPr/>
        </p:nvSpPr>
        <p:spPr>
          <a:xfrm>
            <a:off x="1507067" y="4377268"/>
            <a:ext cx="638386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Similar in some ways to Fourier Transform, but for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initial value problems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where you want to see the time evolution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contrast, Fourier Transform deal with periodic systems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EA23DCD5-7726-DF4D-BA04-2A362E4923C0}" type="slidenum">
              <a:rPr lang="en-US"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eaLnBrk="1" hangingPunct="1"/>
              <a:t>19</a:t>
            </a:fld>
            <a:endParaRPr lang="en-US" sz="1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1050925" y="379413"/>
            <a:ext cx="2963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Laplace Transform Pairs</a:t>
            </a:r>
          </a:p>
        </p:txBody>
      </p:sp>
      <p:sp>
        <p:nvSpPr>
          <p:cNvPr id="105475" name="Line 3"/>
          <p:cNvSpPr>
            <a:spLocks noChangeShapeType="1"/>
          </p:cNvSpPr>
          <p:nvPr/>
        </p:nvSpPr>
        <p:spPr bwMode="auto">
          <a:xfrm>
            <a:off x="1041400" y="800100"/>
            <a:ext cx="3124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2073275" y="942975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u="sng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h(t)</a:t>
            </a:r>
          </a:p>
        </p:txBody>
      </p:sp>
      <p:sp>
        <p:nvSpPr>
          <p:cNvPr id="105477" name="Text Box 7"/>
          <p:cNvSpPr txBox="1">
            <a:spLocks noChangeArrowheads="1"/>
          </p:cNvSpPr>
          <p:nvPr/>
        </p:nvSpPr>
        <p:spPr bwMode="auto">
          <a:xfrm>
            <a:off x="6367463" y="900113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u="sng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H(s)</a:t>
            </a:r>
          </a:p>
        </p:txBody>
      </p:sp>
      <p:sp>
        <p:nvSpPr>
          <p:cNvPr id="105478" name="Text Box 8"/>
          <p:cNvSpPr txBox="1">
            <a:spLocks noChangeArrowheads="1"/>
          </p:cNvSpPr>
          <p:nvPr/>
        </p:nvSpPr>
        <p:spPr bwMode="auto">
          <a:xfrm>
            <a:off x="704850" y="1846263"/>
            <a:ext cx="952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unit step</a:t>
            </a:r>
          </a:p>
        </p:txBody>
      </p:sp>
      <p:grpSp>
        <p:nvGrpSpPr>
          <p:cNvPr id="105479" name="Group 17"/>
          <p:cNvGrpSpPr>
            <a:grpSpLocks/>
          </p:cNvGrpSpPr>
          <p:nvPr/>
        </p:nvGrpSpPr>
        <p:grpSpPr bwMode="auto">
          <a:xfrm>
            <a:off x="1920875" y="1582738"/>
            <a:ext cx="1481138" cy="842962"/>
            <a:chOff x="938" y="1029"/>
            <a:chExt cx="1146" cy="677"/>
          </a:xfrm>
        </p:grpSpPr>
        <p:sp>
          <p:nvSpPr>
            <p:cNvPr id="105513" name="Line 10"/>
            <p:cNvSpPr>
              <a:spLocks noChangeShapeType="1"/>
            </p:cNvSpPr>
            <p:nvPr/>
          </p:nvSpPr>
          <p:spPr bwMode="auto">
            <a:xfrm>
              <a:off x="938" y="1424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4" name="Line 11"/>
            <p:cNvSpPr>
              <a:spLocks noChangeShapeType="1"/>
            </p:cNvSpPr>
            <p:nvPr/>
          </p:nvSpPr>
          <p:spPr bwMode="auto">
            <a:xfrm flipV="1">
              <a:off x="1136" y="1029"/>
              <a:ext cx="0" cy="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5" name="Line 12"/>
            <p:cNvSpPr>
              <a:spLocks noChangeShapeType="1"/>
            </p:cNvSpPr>
            <p:nvPr/>
          </p:nvSpPr>
          <p:spPr bwMode="auto">
            <a:xfrm>
              <a:off x="1136" y="1226"/>
              <a:ext cx="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6" name="Text Box 13"/>
            <p:cNvSpPr txBox="1">
              <a:spLocks noChangeArrowheads="1"/>
            </p:cNvSpPr>
            <p:nvPr/>
          </p:nvSpPr>
          <p:spPr bwMode="auto">
            <a:xfrm>
              <a:off x="1110" y="1411"/>
              <a:ext cx="24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05517" name="Text Box 14"/>
            <p:cNvSpPr txBox="1">
              <a:spLocks noChangeArrowheads="1"/>
            </p:cNvSpPr>
            <p:nvPr/>
          </p:nvSpPr>
          <p:spPr bwMode="auto">
            <a:xfrm>
              <a:off x="1892" y="1411"/>
              <a:ext cx="192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t</a:t>
              </a:r>
            </a:p>
          </p:txBody>
        </p:sp>
      </p:grpSp>
      <p:graphicFrame>
        <p:nvGraphicFramePr>
          <p:cNvPr id="105480" name="Object 15"/>
          <p:cNvGraphicFramePr>
            <a:graphicFrameLocks noChangeAspect="1"/>
          </p:cNvGraphicFramePr>
          <p:nvPr/>
        </p:nvGraphicFramePr>
        <p:xfrm>
          <a:off x="6604000" y="1546225"/>
          <a:ext cx="2238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98" name="Equation" r:id="rId4" imgW="139700" imgH="393700" progId="Equation.3">
                  <p:embed/>
                </p:oleObj>
              </mc:Choice>
              <mc:Fallback>
                <p:oleObj name="Equation" r:id="rId4" imgW="139700" imgH="3937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1546225"/>
                        <a:ext cx="22383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8"/>
          <p:cNvGraphicFramePr>
            <a:graphicFrameLocks noChangeAspect="1"/>
          </p:cNvGraphicFramePr>
          <p:nvPr/>
        </p:nvGraphicFramePr>
        <p:xfrm>
          <a:off x="2271713" y="2719388"/>
          <a:ext cx="498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99" name="Equation" r:id="rId6" imgW="254000" imgH="203200" progId="Equation.3">
                  <p:embed/>
                </p:oleObj>
              </mc:Choice>
              <mc:Fallback>
                <p:oleObj name="Equation" r:id="rId6" imgW="254000" imgH="203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2719388"/>
                        <a:ext cx="4984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19"/>
          <p:cNvGraphicFramePr>
            <a:graphicFrameLocks noChangeAspect="1"/>
          </p:cNvGraphicFramePr>
          <p:nvPr/>
        </p:nvGraphicFramePr>
        <p:xfrm>
          <a:off x="6392863" y="2482850"/>
          <a:ext cx="6286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0" name="Equation" r:id="rId8" imgW="393700" imgH="393700" progId="Equation.3">
                  <p:embed/>
                </p:oleObj>
              </mc:Choice>
              <mc:Fallback>
                <p:oleObj name="Equation" r:id="rId8" imgW="393700" imgH="3937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863" y="2482850"/>
                        <a:ext cx="62865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4" name="Object 20"/>
          <p:cNvGraphicFramePr>
            <a:graphicFrameLocks noChangeAspect="1"/>
          </p:cNvGraphicFramePr>
          <p:nvPr/>
        </p:nvGraphicFramePr>
        <p:xfrm>
          <a:off x="1847850" y="3438525"/>
          <a:ext cx="1177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1" name="Equation" r:id="rId10" imgW="736600" imgH="228600" progId="Equation.3">
                  <p:embed/>
                </p:oleObj>
              </mc:Choice>
              <mc:Fallback>
                <p:oleObj name="Equation" r:id="rId10" imgW="736600" imgH="228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3438525"/>
                        <a:ext cx="11779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5" name="Object 21"/>
          <p:cNvGraphicFramePr>
            <a:graphicFrameLocks noChangeAspect="1"/>
          </p:cNvGraphicFramePr>
          <p:nvPr/>
        </p:nvGraphicFramePr>
        <p:xfrm>
          <a:off x="5175250" y="3154363"/>
          <a:ext cx="27622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2" name="Equation" r:id="rId12" imgW="1727200" imgH="431800" progId="Equation.3">
                  <p:embed/>
                </p:oleObj>
              </mc:Choice>
              <mc:Fallback>
                <p:oleObj name="Equation" r:id="rId12" imgW="1727200" imgH="4318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3154363"/>
                        <a:ext cx="276225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6" name="Object 22"/>
          <p:cNvGraphicFramePr>
            <a:graphicFrameLocks noChangeAspect="1"/>
          </p:cNvGraphicFramePr>
          <p:nvPr/>
        </p:nvGraphicFramePr>
        <p:xfrm>
          <a:off x="1882775" y="4246563"/>
          <a:ext cx="11382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3" name="Equation" r:id="rId14" imgW="711200" imgH="228600" progId="Equation.3">
                  <p:embed/>
                </p:oleObj>
              </mc:Choice>
              <mc:Fallback>
                <p:oleObj name="Equation" r:id="rId14" imgW="71120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4246563"/>
                        <a:ext cx="11382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7" name="Object 23"/>
          <p:cNvGraphicFramePr>
            <a:graphicFrameLocks noChangeAspect="1"/>
          </p:cNvGraphicFramePr>
          <p:nvPr/>
        </p:nvGraphicFramePr>
        <p:xfrm>
          <a:off x="5175250" y="4106863"/>
          <a:ext cx="2843213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4" name="Equation" r:id="rId16" imgW="1778000" imgH="431800" progId="Equation.3">
                  <p:embed/>
                </p:oleObj>
              </mc:Choice>
              <mc:Fallback>
                <p:oleObj name="Equation" r:id="rId16" imgW="1778000" imgH="431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4106863"/>
                        <a:ext cx="2843213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8" name="Text Box 24"/>
          <p:cNvSpPr txBox="1">
            <a:spLocks noChangeArrowheads="1"/>
          </p:cNvSpPr>
          <p:nvPr/>
        </p:nvSpPr>
        <p:spPr bwMode="auto">
          <a:xfrm>
            <a:off x="668338" y="5214938"/>
            <a:ext cx="133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delayed step</a:t>
            </a:r>
          </a:p>
        </p:txBody>
      </p:sp>
      <p:sp>
        <p:nvSpPr>
          <p:cNvPr id="105489" name="Line 26"/>
          <p:cNvSpPr>
            <a:spLocks noChangeShapeType="1"/>
          </p:cNvSpPr>
          <p:nvPr/>
        </p:nvSpPr>
        <p:spPr bwMode="auto">
          <a:xfrm>
            <a:off x="2127250" y="5426075"/>
            <a:ext cx="1287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0" name="Line 27"/>
          <p:cNvSpPr>
            <a:spLocks noChangeShapeType="1"/>
          </p:cNvSpPr>
          <p:nvPr/>
        </p:nvSpPr>
        <p:spPr bwMode="auto">
          <a:xfrm flipV="1">
            <a:off x="2382838" y="4933950"/>
            <a:ext cx="0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1" name="Line 28"/>
          <p:cNvSpPr>
            <a:spLocks noChangeShapeType="1"/>
          </p:cNvSpPr>
          <p:nvPr/>
        </p:nvSpPr>
        <p:spPr bwMode="auto">
          <a:xfrm>
            <a:off x="2713038" y="5180013"/>
            <a:ext cx="776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2" name="Text Box 29"/>
          <p:cNvSpPr txBox="1">
            <a:spLocks noChangeArrowheads="1"/>
          </p:cNvSpPr>
          <p:nvPr/>
        </p:nvSpPr>
        <p:spPr bwMode="auto">
          <a:xfrm>
            <a:off x="2349500" y="5410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05493" name="Text Box 30"/>
          <p:cNvSpPr txBox="1">
            <a:spLocks noChangeArrowheads="1"/>
          </p:cNvSpPr>
          <p:nvPr/>
        </p:nvSpPr>
        <p:spPr bwMode="auto">
          <a:xfrm>
            <a:off x="3360738" y="54102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sp>
        <p:nvSpPr>
          <p:cNvPr id="105494" name="Line 31"/>
          <p:cNvSpPr>
            <a:spLocks noChangeShapeType="1"/>
          </p:cNvSpPr>
          <p:nvPr/>
        </p:nvSpPr>
        <p:spPr bwMode="auto">
          <a:xfrm>
            <a:off x="2706688" y="5184775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5" name="Text Box 32"/>
          <p:cNvSpPr txBox="1">
            <a:spLocks noChangeArrowheads="1"/>
          </p:cNvSpPr>
          <p:nvPr/>
        </p:nvSpPr>
        <p:spPr bwMode="auto">
          <a:xfrm>
            <a:off x="2605088" y="54117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graphicFrame>
        <p:nvGraphicFramePr>
          <p:cNvPr id="105496" name="Object 33"/>
          <p:cNvGraphicFramePr>
            <a:graphicFrameLocks noChangeAspect="1"/>
          </p:cNvGraphicFramePr>
          <p:nvPr/>
        </p:nvGraphicFramePr>
        <p:xfrm>
          <a:off x="6564313" y="5033963"/>
          <a:ext cx="508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5" name="Equation" r:id="rId18" imgW="317500" imgH="419100" progId="Equation.3">
                  <p:embed/>
                </p:oleObj>
              </mc:Choice>
              <mc:Fallback>
                <p:oleObj name="Equation" r:id="rId18" imgW="317500" imgH="4191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5033963"/>
                        <a:ext cx="5080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97" name="Text Box 34"/>
          <p:cNvSpPr txBox="1">
            <a:spLocks noChangeArrowheads="1"/>
          </p:cNvSpPr>
          <p:nvPr/>
        </p:nvSpPr>
        <p:spPr bwMode="auto">
          <a:xfrm>
            <a:off x="808038" y="6180138"/>
            <a:ext cx="1054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unit pulse</a:t>
            </a:r>
          </a:p>
        </p:txBody>
      </p:sp>
      <p:sp>
        <p:nvSpPr>
          <p:cNvPr id="105498" name="Line 35"/>
          <p:cNvSpPr>
            <a:spLocks noChangeShapeType="1"/>
          </p:cNvSpPr>
          <p:nvPr/>
        </p:nvSpPr>
        <p:spPr bwMode="auto">
          <a:xfrm>
            <a:off x="2139950" y="6391275"/>
            <a:ext cx="1287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9" name="Line 36"/>
          <p:cNvSpPr>
            <a:spLocks noChangeShapeType="1"/>
          </p:cNvSpPr>
          <p:nvPr/>
        </p:nvSpPr>
        <p:spPr bwMode="auto">
          <a:xfrm flipV="1">
            <a:off x="2395538" y="5899150"/>
            <a:ext cx="0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0" name="Line 37"/>
          <p:cNvSpPr>
            <a:spLocks noChangeShapeType="1"/>
          </p:cNvSpPr>
          <p:nvPr/>
        </p:nvSpPr>
        <p:spPr bwMode="auto">
          <a:xfrm>
            <a:off x="2408238" y="6145213"/>
            <a:ext cx="306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1" name="Text Box 38"/>
          <p:cNvSpPr txBox="1">
            <a:spLocks noChangeArrowheads="1"/>
          </p:cNvSpPr>
          <p:nvPr/>
        </p:nvSpPr>
        <p:spPr bwMode="auto">
          <a:xfrm>
            <a:off x="2362200" y="6375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105502" name="Text Box 39"/>
          <p:cNvSpPr txBox="1">
            <a:spLocks noChangeArrowheads="1"/>
          </p:cNvSpPr>
          <p:nvPr/>
        </p:nvSpPr>
        <p:spPr bwMode="auto">
          <a:xfrm>
            <a:off x="3373438" y="6375400"/>
            <a:ext cx="24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sp>
        <p:nvSpPr>
          <p:cNvPr id="105503" name="Line 40"/>
          <p:cNvSpPr>
            <a:spLocks noChangeShapeType="1"/>
          </p:cNvSpPr>
          <p:nvPr/>
        </p:nvSpPr>
        <p:spPr bwMode="auto">
          <a:xfrm>
            <a:off x="2719388" y="6149975"/>
            <a:ext cx="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4" name="Text Box 41"/>
          <p:cNvSpPr txBox="1">
            <a:spLocks noChangeArrowheads="1"/>
          </p:cNvSpPr>
          <p:nvPr/>
        </p:nvSpPr>
        <p:spPr bwMode="auto">
          <a:xfrm>
            <a:off x="2617788" y="63769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graphicFrame>
        <p:nvGraphicFramePr>
          <p:cNvPr id="105505" name="Object 42"/>
          <p:cNvGraphicFramePr>
            <a:graphicFrameLocks noChangeAspect="1"/>
          </p:cNvGraphicFramePr>
          <p:nvPr/>
        </p:nvGraphicFramePr>
        <p:xfrm>
          <a:off x="6424613" y="5999163"/>
          <a:ext cx="8128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6" name="Equation" r:id="rId20" imgW="508000" imgH="419100" progId="Equation.3">
                  <p:embed/>
                </p:oleObj>
              </mc:Choice>
              <mc:Fallback>
                <p:oleObj name="Equation" r:id="rId20" imgW="508000" imgH="4191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3" y="5999163"/>
                        <a:ext cx="8128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06" name="Text Box 43"/>
          <p:cNvSpPr txBox="1">
            <a:spLocks noChangeArrowheads="1"/>
          </p:cNvSpPr>
          <p:nvPr/>
        </p:nvSpPr>
        <p:spPr bwMode="auto">
          <a:xfrm>
            <a:off x="1909763" y="1625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05507" name="Line 44"/>
          <p:cNvSpPr>
            <a:spLocks noChangeShapeType="1"/>
          </p:cNvSpPr>
          <p:nvPr/>
        </p:nvSpPr>
        <p:spPr bwMode="auto">
          <a:xfrm>
            <a:off x="568325" y="5840413"/>
            <a:ext cx="7772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8" name="Line 45"/>
          <p:cNvSpPr>
            <a:spLocks noChangeShapeType="1"/>
          </p:cNvSpPr>
          <p:nvPr/>
        </p:nvSpPr>
        <p:spPr bwMode="auto">
          <a:xfrm>
            <a:off x="568325" y="2413000"/>
            <a:ext cx="7772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9" name="Line 46"/>
          <p:cNvSpPr>
            <a:spLocks noChangeShapeType="1"/>
          </p:cNvSpPr>
          <p:nvPr/>
        </p:nvSpPr>
        <p:spPr bwMode="auto">
          <a:xfrm>
            <a:off x="568325" y="3113088"/>
            <a:ext cx="7772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0" name="Line 47"/>
          <p:cNvSpPr>
            <a:spLocks noChangeShapeType="1"/>
          </p:cNvSpPr>
          <p:nvPr/>
        </p:nvSpPr>
        <p:spPr bwMode="auto">
          <a:xfrm>
            <a:off x="568325" y="4010025"/>
            <a:ext cx="7772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1" name="Line 48"/>
          <p:cNvSpPr>
            <a:spLocks noChangeShapeType="1"/>
          </p:cNvSpPr>
          <p:nvPr/>
        </p:nvSpPr>
        <p:spPr bwMode="auto">
          <a:xfrm>
            <a:off x="568325" y="4881563"/>
            <a:ext cx="77724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12" name="Line 49"/>
          <p:cNvSpPr>
            <a:spLocks noChangeShapeType="1"/>
          </p:cNvSpPr>
          <p:nvPr/>
        </p:nvSpPr>
        <p:spPr bwMode="auto">
          <a:xfrm>
            <a:off x="4579938" y="1109663"/>
            <a:ext cx="0" cy="5591175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What are control systems?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866" y="1761066"/>
            <a:ext cx="8534400" cy="4876800"/>
          </a:xfrm>
        </p:spPr>
        <p:txBody>
          <a:bodyPr/>
          <a:lstStyle/>
          <a:p>
            <a:pPr>
              <a:spcBef>
                <a:spcPts val="3216"/>
              </a:spcBef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Control is the process of making a system variable adhere to a particular value, called the reference value.</a:t>
            </a:r>
          </a:p>
          <a:p>
            <a:pPr>
              <a:spcBef>
                <a:spcPts val="3216"/>
              </a:spcBef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A system designed to follow a changing reference is called tracking control or servo.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49143C28-7930-3242-8030-2CC5709B19D1}" type="slidenum">
              <a:rPr lang="en-US"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eaLnBrk="1" hangingPunct="1"/>
              <a:t>20</a:t>
            </a:fld>
            <a:endParaRPr lang="en-US" sz="1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974725" y="379413"/>
            <a:ext cx="32114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Laplace Transform Properties</a:t>
            </a:r>
          </a:p>
        </p:txBody>
      </p:sp>
      <p:sp>
        <p:nvSpPr>
          <p:cNvPr id="107523" name="Line 3"/>
          <p:cNvSpPr>
            <a:spLocks noChangeShapeType="1"/>
          </p:cNvSpPr>
          <p:nvPr/>
        </p:nvSpPr>
        <p:spPr bwMode="auto">
          <a:xfrm>
            <a:off x="1041400" y="800100"/>
            <a:ext cx="3124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1435100" y="1282700"/>
          <a:ext cx="42878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7" name="Equation" r:id="rId4" imgW="2146300" imgH="228600" progId="Equation.3">
                  <p:embed/>
                </p:oleObj>
              </mc:Choice>
              <mc:Fallback>
                <p:oleObj name="Equation" r:id="rId4" imgW="21463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1282700"/>
                        <a:ext cx="428783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2063750" y="2051050"/>
          <a:ext cx="2867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8" name="Equation" r:id="rId6" imgW="1435100" imgH="228600" progId="Equation.DSMT4">
                  <p:embed/>
                </p:oleObj>
              </mc:Choice>
              <mc:Fallback>
                <p:oleObj name="Equation" r:id="rId6" imgW="14351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051050"/>
                        <a:ext cx="2867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2590800" y="2709863"/>
          <a:ext cx="155098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9" name="Equation" r:id="rId8" imgW="774700" imgH="228600" progId="Equation.DSMT4">
                  <p:embed/>
                </p:oleObj>
              </mc:Choice>
              <mc:Fallback>
                <p:oleObj name="Equation" r:id="rId8" imgW="7747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709863"/>
                        <a:ext cx="1550988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7"/>
          <p:cNvGraphicFramePr>
            <a:graphicFrameLocks noChangeAspect="1"/>
          </p:cNvGraphicFramePr>
          <p:nvPr/>
        </p:nvGraphicFramePr>
        <p:xfrm>
          <a:off x="1593850" y="3379788"/>
          <a:ext cx="41100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0" name="Equation" r:id="rId10" imgW="2057400" imgH="457200" progId="Equation.DSMT4">
                  <p:embed/>
                </p:oleObj>
              </mc:Choice>
              <mc:Fallback>
                <p:oleObj name="Equation" r:id="rId10" imgW="20574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3379788"/>
                        <a:ext cx="41100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/>
          <p:cNvGraphicFramePr>
            <a:graphicFrameLocks noChangeAspect="1"/>
          </p:cNvGraphicFramePr>
          <p:nvPr/>
        </p:nvGraphicFramePr>
        <p:xfrm>
          <a:off x="1882775" y="4356100"/>
          <a:ext cx="35512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1" name="Equation" r:id="rId12" imgW="1778000" imgH="457200" progId="Equation.3">
                  <p:embed/>
                </p:oleObj>
              </mc:Choice>
              <mc:Fallback>
                <p:oleObj name="Equation" r:id="rId12" imgW="17780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4356100"/>
                        <a:ext cx="35512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9"/>
          <p:cNvGraphicFramePr>
            <a:graphicFrameLocks noChangeAspect="1"/>
          </p:cNvGraphicFramePr>
          <p:nvPr/>
        </p:nvGraphicFramePr>
        <p:xfrm>
          <a:off x="1984375" y="5511800"/>
          <a:ext cx="360203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2" name="Equation" r:id="rId14" imgW="1803400" imgH="431800" progId="Equation.3">
                  <p:embed/>
                </p:oleObj>
              </mc:Choice>
              <mc:Fallback>
                <p:oleObj name="Equation" r:id="rId14" imgW="18034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5511800"/>
                        <a:ext cx="3602038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5924550" y="1298575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Linearity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5924550" y="2052638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Time-shift</a:t>
            </a:r>
          </a:p>
        </p:txBody>
      </p:sp>
      <p:sp>
        <p:nvSpPr>
          <p:cNvPr id="107532" name="Text Box 12"/>
          <p:cNvSpPr txBox="1">
            <a:spLocks noChangeArrowheads="1"/>
          </p:cNvSpPr>
          <p:nvPr/>
        </p:nvSpPr>
        <p:spPr bwMode="auto">
          <a:xfrm>
            <a:off x="5924550" y="2651125"/>
            <a:ext cx="3170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Dirac delta function transform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sifting</a:t>
            </a:r>
            <a:r>
              <a:rPr lang="ja-JP" alt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property)</a:t>
            </a:r>
            <a:endParaRPr lang="en-US" sz="18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5970588" y="3651250"/>
            <a:ext cx="1392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Convolution</a:t>
            </a:r>
          </a:p>
        </p:txBody>
      </p:sp>
      <p:sp>
        <p:nvSpPr>
          <p:cNvPr id="107534" name="Text Box 14"/>
          <p:cNvSpPr txBox="1">
            <a:spLocks noChangeArrowheads="1"/>
          </p:cNvSpPr>
          <p:nvPr/>
        </p:nvSpPr>
        <p:spPr bwMode="auto">
          <a:xfrm>
            <a:off x="6021388" y="4578350"/>
            <a:ext cx="198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Impulse response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6045200" y="5719763"/>
            <a:ext cx="2268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Frequency response</a:t>
            </a:r>
          </a:p>
        </p:txBody>
      </p:sp>
      <p:graphicFrame>
        <p:nvGraphicFramePr>
          <p:cNvPr id="107536" name="Object 16"/>
          <p:cNvGraphicFramePr>
            <a:graphicFrameLocks noChangeAspect="1"/>
          </p:cNvGraphicFramePr>
          <p:nvPr/>
        </p:nvGraphicFramePr>
        <p:xfrm>
          <a:off x="7202488" y="2051050"/>
          <a:ext cx="7540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3" name="Equation" r:id="rId16" imgW="469900" imgH="215900" progId="Equation.3">
                  <p:embed/>
                </p:oleObj>
              </mc:Choice>
              <mc:Fallback>
                <p:oleObj name="Equation" r:id="rId16" imgW="469900" imgH="2159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8" y="2051050"/>
                        <a:ext cx="75406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B48B836C-D523-714B-8DEE-0986E1D0EF02}" type="slidenum">
              <a:rPr lang="en-US"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eaLnBrk="1" hangingPunct="1"/>
              <a:t>21</a:t>
            </a:fld>
            <a:endParaRPr lang="en-US" sz="1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020887" y="2512483"/>
            <a:ext cx="901700" cy="54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h(t)</a:t>
            </a:r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1381125" y="2785533"/>
            <a:ext cx="639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>
            <a:off x="2930525" y="2768071"/>
            <a:ext cx="639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041400" y="2296583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i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x(t)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270250" y="2252133"/>
            <a:ext cx="51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i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y(t)</a:t>
            </a: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5270500" y="2485496"/>
            <a:ext cx="901700" cy="54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i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H(s)</a:t>
            </a:r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4630737" y="2758546"/>
            <a:ext cx="639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>
            <a:off x="6180137" y="2741083"/>
            <a:ext cx="639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4291012" y="2269596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i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X(s)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6519862" y="2225146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i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Y(s)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1366837" y="3171296"/>
            <a:ext cx="25987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Convolution</a:t>
            </a:r>
            <a:r>
              <a:rPr lang="en-US" sz="16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of input </a:t>
            </a:r>
            <a:r>
              <a:rPr lang="en-US" sz="1600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x(t)</a:t>
            </a:r>
            <a:r>
              <a:rPr lang="en-US" sz="16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with impulse response </a:t>
            </a:r>
            <a:r>
              <a:rPr lang="en-US" sz="1600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h(t)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4562475" y="3123671"/>
            <a:ext cx="43557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285750" indent="-285750" eaLnBrk="1" hangingPunct="1"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Product</a:t>
            </a:r>
            <a:r>
              <a:rPr lang="en-US" sz="16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of input spectrum </a:t>
            </a:r>
            <a:r>
              <a:rPr lang="en-US" sz="1600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X(s)</a:t>
            </a:r>
            <a:r>
              <a:rPr lang="en-US" sz="16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with frequency response </a:t>
            </a:r>
            <a:r>
              <a:rPr lang="en-US" sz="1600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H(s)</a:t>
            </a:r>
          </a:p>
          <a:p>
            <a:pPr marL="285750" indent="-285750" eaLnBrk="1" hangingPunct="1">
              <a:buFont typeface="Arial"/>
              <a:buChar char="•"/>
            </a:pPr>
            <a:r>
              <a:rPr lang="en-US" sz="1600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H(s)</a:t>
            </a:r>
            <a:r>
              <a:rPr lang="en-US" sz="16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in this role is called the </a:t>
            </a:r>
            <a:r>
              <a:rPr lang="en-US" sz="1600" i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transfer function</a:t>
            </a:r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 flipH="1">
            <a:off x="3889375" y="3426883"/>
            <a:ext cx="627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5" name="Text Box 17"/>
          <p:cNvSpPr txBox="1">
            <a:spLocks noChangeArrowheads="1"/>
          </p:cNvSpPr>
          <p:nvPr/>
        </p:nvSpPr>
        <p:spPr bwMode="auto">
          <a:xfrm>
            <a:off x="1166812" y="406038"/>
            <a:ext cx="3453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u="sng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System Block Diagrams</a:t>
            </a:r>
          </a:p>
        </p:txBody>
      </p:sp>
      <p:graphicFrame>
        <p:nvGraphicFramePr>
          <p:cNvPr id="10958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8193"/>
              </p:ext>
            </p:extLst>
          </p:nvPr>
        </p:nvGraphicFramePr>
        <p:xfrm>
          <a:off x="1729581" y="4694403"/>
          <a:ext cx="48720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4" name="Equation" r:id="rId4" imgW="2438400" imgH="457200" progId="Equation.3">
                  <p:embed/>
                </p:oleObj>
              </mc:Choice>
              <mc:Fallback>
                <p:oleObj name="Equation" r:id="rId4" imgW="2438400" imgH="4572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581" y="4694403"/>
                        <a:ext cx="48720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498428A-B8BA-3F4C-8A71-33D79B8A0646}"/>
              </a:ext>
            </a:extLst>
          </p:cNvPr>
          <p:cNvSpPr txBox="1"/>
          <p:nvPr/>
        </p:nvSpPr>
        <p:spPr>
          <a:xfrm>
            <a:off x="1837229" y="1665561"/>
            <a:ext cx="1657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domain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E7027B-0194-F846-A117-93E4FA4D6525}"/>
              </a:ext>
            </a:extLst>
          </p:cNvPr>
          <p:cNvSpPr txBox="1"/>
          <p:nvPr/>
        </p:nvSpPr>
        <p:spPr>
          <a:xfrm>
            <a:off x="4660370" y="1651682"/>
            <a:ext cx="2308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Frequency domain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2"/>
          <p:cNvSpPr txBox="1">
            <a:spLocks noChangeArrowheads="1"/>
          </p:cNvSpPr>
          <p:nvPr/>
        </p:nvSpPr>
        <p:spPr bwMode="auto">
          <a:xfrm>
            <a:off x="515938" y="434975"/>
            <a:ext cx="42686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2800" b="1" i="1" dirty="0">
                <a:solidFill>
                  <a:srgbClr val="FFCD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Control Loop Arithmetic</a:t>
            </a:r>
          </a:p>
        </p:txBody>
      </p:sp>
      <p:graphicFrame>
        <p:nvGraphicFramePr>
          <p:cNvPr id="1157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751504"/>
              </p:ext>
            </p:extLst>
          </p:nvPr>
        </p:nvGraphicFramePr>
        <p:xfrm>
          <a:off x="944245" y="3177223"/>
          <a:ext cx="41640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5" name="Equation" r:id="rId4" imgW="2082800" imgH="279400" progId="Equation.DSMT4">
                  <p:embed/>
                </p:oleObj>
              </mc:Choice>
              <mc:Fallback>
                <p:oleObj name="Equation" r:id="rId4" imgW="2082800" imgH="279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245" y="3177223"/>
                        <a:ext cx="41640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31698"/>
              </p:ext>
            </p:extLst>
          </p:nvPr>
        </p:nvGraphicFramePr>
        <p:xfrm>
          <a:off x="5728970" y="2962275"/>
          <a:ext cx="2540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6" name="Equation" r:id="rId6" imgW="1270000" imgH="520700" progId="Equation.DSMT4">
                  <p:embed/>
                </p:oleObj>
              </mc:Choice>
              <mc:Fallback>
                <p:oleObj name="Equation" r:id="rId6" imgW="1270000" imgH="520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8970" y="2962275"/>
                        <a:ext cx="25400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3" name="Text Box 32"/>
          <p:cNvSpPr txBox="1">
            <a:spLocks noChangeArrowheads="1"/>
          </p:cNvSpPr>
          <p:nvPr/>
        </p:nvSpPr>
        <p:spPr bwMode="auto">
          <a:xfrm>
            <a:off x="497840" y="4701540"/>
            <a:ext cx="53543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Unstable if any roots of </a:t>
            </a:r>
            <a:br>
              <a:rPr lang="en-US" dirty="0">
                <a:latin typeface="+mn-lt"/>
                <a:ea typeface="+mn-ea"/>
                <a:cs typeface="+mn-cs"/>
              </a:rPr>
            </a:br>
            <a:r>
              <a:rPr lang="en-US" dirty="0">
                <a:latin typeface="+mn-lt"/>
                <a:ea typeface="+mn-ea"/>
                <a:cs typeface="+mn-cs"/>
              </a:rPr>
              <a:t>        1+A(s)B(s) = 0  </a:t>
            </a:r>
            <a:br>
              <a:rPr lang="en-US" dirty="0">
                <a:latin typeface="+mn-lt"/>
                <a:ea typeface="+mn-ea"/>
                <a:cs typeface="+mn-cs"/>
              </a:rPr>
            </a:br>
            <a:r>
              <a:rPr lang="en-US" dirty="0">
                <a:latin typeface="+mn-lt"/>
                <a:ea typeface="+mn-ea"/>
                <a:cs typeface="+mn-cs"/>
              </a:rPr>
              <a:t>are in right-half of the s-plane: exponential growth </a:t>
            </a:r>
          </a:p>
        </p:txBody>
      </p:sp>
      <p:sp>
        <p:nvSpPr>
          <p:cNvPr id="115719" name="Text Box 15"/>
          <p:cNvSpPr txBox="1">
            <a:spLocks noChangeArrowheads="1"/>
          </p:cNvSpPr>
          <p:nvPr/>
        </p:nvSpPr>
        <p:spPr bwMode="auto">
          <a:xfrm>
            <a:off x="6580188" y="15446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Y(s)</a:t>
            </a:r>
          </a:p>
        </p:txBody>
      </p:sp>
      <p:grpSp>
        <p:nvGrpSpPr>
          <p:cNvPr id="115720" name="Group 24"/>
          <p:cNvGrpSpPr>
            <a:grpSpLocks/>
          </p:cNvGrpSpPr>
          <p:nvPr/>
        </p:nvGrpSpPr>
        <p:grpSpPr bwMode="auto">
          <a:xfrm>
            <a:off x="866775" y="1371600"/>
            <a:ext cx="5657850" cy="1530350"/>
            <a:chOff x="855980" y="1108075"/>
            <a:chExt cx="5659120" cy="1529080"/>
          </a:xfrm>
        </p:grpSpPr>
        <p:sp>
          <p:nvSpPr>
            <p:cNvPr id="115721" name="Oval 4"/>
            <p:cNvSpPr>
              <a:spLocks noChangeArrowheads="1"/>
            </p:cNvSpPr>
            <p:nvPr/>
          </p:nvSpPr>
          <p:spPr bwMode="auto">
            <a:xfrm>
              <a:off x="2933700" y="1385888"/>
              <a:ext cx="285750" cy="28575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2" name="Line 6"/>
            <p:cNvSpPr>
              <a:spLocks noChangeShapeType="1"/>
            </p:cNvSpPr>
            <p:nvPr/>
          </p:nvSpPr>
          <p:spPr bwMode="auto">
            <a:xfrm>
              <a:off x="2185988" y="1530350"/>
              <a:ext cx="747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3" name="Text Box 7"/>
            <p:cNvSpPr txBox="1">
              <a:spLocks noChangeArrowheads="1"/>
            </p:cNvSpPr>
            <p:nvPr/>
          </p:nvSpPr>
          <p:spPr bwMode="auto">
            <a:xfrm>
              <a:off x="855980" y="1199198"/>
              <a:ext cx="666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/>
                <a:t>W(s)</a:t>
              </a:r>
            </a:p>
          </p:txBody>
        </p:sp>
        <p:sp>
          <p:nvSpPr>
            <p:cNvPr id="115724" name="Text Box 8"/>
            <p:cNvSpPr txBox="1">
              <a:spLocks noChangeArrowheads="1"/>
            </p:cNvSpPr>
            <p:nvPr/>
          </p:nvSpPr>
          <p:spPr bwMode="auto">
            <a:xfrm>
              <a:off x="2711450" y="1108075"/>
              <a:ext cx="317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/>
                <a:t>+</a:t>
              </a:r>
            </a:p>
          </p:txBody>
        </p:sp>
        <p:sp>
          <p:nvSpPr>
            <p:cNvPr id="115725" name="Rectangle 11"/>
            <p:cNvSpPr>
              <a:spLocks noChangeArrowheads="1"/>
            </p:cNvSpPr>
            <p:nvPr/>
          </p:nvSpPr>
          <p:spPr bwMode="auto">
            <a:xfrm>
              <a:off x="3948113" y="2054543"/>
              <a:ext cx="985837" cy="5826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B(s)</a:t>
              </a:r>
            </a:p>
          </p:txBody>
        </p:sp>
        <p:sp>
          <p:nvSpPr>
            <p:cNvPr id="115726" name="Text Box 14"/>
            <p:cNvSpPr txBox="1">
              <a:spLocks noChangeArrowheads="1"/>
            </p:cNvSpPr>
            <p:nvPr/>
          </p:nvSpPr>
          <p:spPr bwMode="auto">
            <a:xfrm>
              <a:off x="2770188" y="1619250"/>
              <a:ext cx="260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/>
                <a:t>-</a:t>
              </a:r>
            </a:p>
          </p:txBody>
        </p:sp>
        <p:sp>
          <p:nvSpPr>
            <p:cNvPr id="115727" name="Text Box 30"/>
            <p:cNvSpPr txBox="1">
              <a:spLocks noChangeArrowheads="1"/>
            </p:cNvSpPr>
            <p:nvPr/>
          </p:nvSpPr>
          <p:spPr bwMode="auto">
            <a:xfrm>
              <a:off x="1649413" y="1300163"/>
              <a:ext cx="5730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400"/>
                <a:t>input</a:t>
              </a:r>
            </a:p>
          </p:txBody>
        </p:sp>
        <p:sp>
          <p:nvSpPr>
            <p:cNvPr id="115728" name="Rectangle 16"/>
            <p:cNvSpPr>
              <a:spLocks noChangeArrowheads="1"/>
            </p:cNvSpPr>
            <p:nvPr/>
          </p:nvSpPr>
          <p:spPr bwMode="auto">
            <a:xfrm>
              <a:off x="3937000" y="1239838"/>
              <a:ext cx="985838" cy="5826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A(s)</a:t>
              </a:r>
            </a:p>
          </p:txBody>
        </p:sp>
        <p:cxnSp>
          <p:nvCxnSpPr>
            <p:cNvPr id="32" name="Elbow Connector 31"/>
            <p:cNvCxnSpPr>
              <a:stCxn id="115721" idx="6"/>
              <a:endCxn id="115728" idx="1"/>
            </p:cNvCxnSpPr>
            <p:nvPr/>
          </p:nvCxnSpPr>
          <p:spPr>
            <a:xfrm>
              <a:off x="3218710" y="1528414"/>
              <a:ext cx="717711" cy="3172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/>
            <p:cNvCxnSpPr>
              <a:stCxn id="115728" idx="3"/>
              <a:endCxn id="115725" idx="3"/>
            </p:cNvCxnSpPr>
            <p:nvPr/>
          </p:nvCxnSpPr>
          <p:spPr>
            <a:xfrm>
              <a:off x="4922481" y="1531586"/>
              <a:ext cx="11114" cy="813711"/>
            </a:xfrm>
            <a:prstGeom prst="bentConnector3">
              <a:avLst>
                <a:gd name="adj1" fmla="val 2157235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115725" idx="1"/>
              <a:endCxn id="115721" idx="4"/>
            </p:cNvCxnSpPr>
            <p:nvPr/>
          </p:nvCxnSpPr>
          <p:spPr>
            <a:xfrm rot="10800000">
              <a:off x="3075803" y="1671170"/>
              <a:ext cx="871734" cy="674127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732" name="Text Box 30"/>
            <p:cNvSpPr txBox="1">
              <a:spLocks noChangeArrowheads="1"/>
            </p:cNvSpPr>
            <p:nvPr/>
          </p:nvSpPr>
          <p:spPr bwMode="auto">
            <a:xfrm>
              <a:off x="5583238" y="1281113"/>
              <a:ext cx="6810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400"/>
                <a:t>output</a:t>
              </a:r>
            </a:p>
          </p:txBody>
        </p:sp>
        <p:cxnSp>
          <p:nvCxnSpPr>
            <p:cNvPr id="45" name="Elbow Connector 44"/>
            <p:cNvCxnSpPr>
              <a:stCxn id="115728" idx="3"/>
            </p:cNvCxnSpPr>
            <p:nvPr/>
          </p:nvCxnSpPr>
          <p:spPr>
            <a:xfrm>
              <a:off x="4922481" y="1531586"/>
              <a:ext cx="1592619" cy="158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StabilityRegi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20" y="4095464"/>
            <a:ext cx="2143760" cy="265892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727160"/>
              </p:ext>
            </p:extLst>
          </p:nvPr>
        </p:nvGraphicFramePr>
        <p:xfrm>
          <a:off x="3299291" y="5852160"/>
          <a:ext cx="1106762" cy="436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97" name="Equation" r:id="rId9" imgW="482600" imgH="190500" progId="Equation.3">
                  <p:embed/>
                </p:oleObj>
              </mc:Choice>
              <mc:Fallback>
                <p:oleObj name="Equation" r:id="rId9" imgW="4826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99291" y="5852160"/>
                        <a:ext cx="1106762" cy="436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and unstable behavior</a:t>
            </a:r>
          </a:p>
        </p:txBody>
      </p:sp>
      <p:pic>
        <p:nvPicPr>
          <p:cNvPr id="4" name="Picture 3" descr="Screen Shot 2016-02-17 at 9.4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" y="1656080"/>
            <a:ext cx="4251119" cy="3103880"/>
          </a:xfrm>
          <a:prstGeom prst="rect">
            <a:avLst/>
          </a:prstGeom>
        </p:spPr>
      </p:pic>
      <p:pic>
        <p:nvPicPr>
          <p:cNvPr id="5" name="Picture 4" descr="Screen Shot 2016-02-17 at 9.47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86" y="1737360"/>
            <a:ext cx="4193369" cy="2763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7680" y="1930400"/>
            <a:ext cx="894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Stable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4720" y="1859280"/>
            <a:ext cx="894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Stable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1360" y="3759200"/>
            <a:ext cx="129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Unstable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3220720"/>
            <a:ext cx="129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Unstable</a:t>
            </a:r>
          </a:p>
        </p:txBody>
      </p:sp>
    </p:spTree>
    <p:extLst>
      <p:ext uri="{BB962C8B-B14F-4D97-AF65-F5344CB8AC3E}">
        <p14:creationId xmlns:p14="http://schemas.microsoft.com/office/powerpoint/2010/main" val="320168248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3A86915C-C2E2-A945-BB3E-3C1829D4845A}" type="slidenum">
              <a:rPr lang="en-US"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eaLnBrk="1" hangingPunct="1"/>
              <a:t>24</a:t>
            </a:fld>
            <a:endParaRPr lang="en-US" sz="1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830263" y="222250"/>
            <a:ext cx="4762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Closed loop control (simple example, H(s)=1)</a:t>
            </a:r>
          </a:p>
        </p:txBody>
      </p:sp>
      <p:sp>
        <p:nvSpPr>
          <p:cNvPr id="111619" name="Line 3"/>
          <p:cNvSpPr>
            <a:spLocks noChangeShapeType="1"/>
          </p:cNvSpPr>
          <p:nvPr/>
        </p:nvSpPr>
        <p:spPr bwMode="auto">
          <a:xfrm>
            <a:off x="763588" y="655638"/>
            <a:ext cx="481171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1620" name="Object 17"/>
          <p:cNvGraphicFramePr>
            <a:graphicFrameLocks noChangeAspect="1"/>
          </p:cNvGraphicFramePr>
          <p:nvPr/>
        </p:nvGraphicFramePr>
        <p:xfrm>
          <a:off x="2490788" y="3535363"/>
          <a:ext cx="32242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6" name="Equation" r:id="rId4" imgW="1612900" imgH="228600" progId="Equation.3">
                  <p:embed/>
                </p:oleObj>
              </mc:Choice>
              <mc:Fallback>
                <p:oleObj name="Equation" r:id="rId4" imgW="16129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788" y="3535363"/>
                        <a:ext cx="32242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Text Box 18"/>
          <p:cNvSpPr txBox="1">
            <a:spLocks noChangeArrowheads="1"/>
          </p:cNvSpPr>
          <p:nvPr/>
        </p:nvSpPr>
        <p:spPr bwMode="auto">
          <a:xfrm>
            <a:off x="401638" y="4224338"/>
            <a:ext cx="177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solving for E(s),</a:t>
            </a:r>
          </a:p>
        </p:txBody>
      </p:sp>
      <p:graphicFrame>
        <p:nvGraphicFramePr>
          <p:cNvPr id="111622" name="Object 19"/>
          <p:cNvGraphicFramePr>
            <a:graphicFrameLocks noChangeAspect="1"/>
          </p:cNvGraphicFramePr>
          <p:nvPr/>
        </p:nvGraphicFramePr>
        <p:xfrm>
          <a:off x="2924175" y="4586288"/>
          <a:ext cx="213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97" name="Equation" r:id="rId6" imgW="1066800" imgH="444500" progId="Equation.3">
                  <p:embed/>
                </p:oleObj>
              </mc:Choice>
              <mc:Fallback>
                <p:oleObj name="Equation" r:id="rId6" imgW="1066800" imgH="4445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4586288"/>
                        <a:ext cx="2133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3" name="Text Box 27"/>
          <p:cNvSpPr txBox="1">
            <a:spLocks noChangeArrowheads="1"/>
          </p:cNvSpPr>
          <p:nvPr/>
        </p:nvSpPr>
        <p:spPr bwMode="auto">
          <a:xfrm>
            <a:off x="225425" y="2908300"/>
            <a:ext cx="8656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Our goal will be to suppress X(s) (residual) by high-gain feedback so that Y(s)~W(s)</a:t>
            </a:r>
          </a:p>
        </p:txBody>
      </p:sp>
      <p:sp>
        <p:nvSpPr>
          <p:cNvPr id="111624" name="Oval 4"/>
          <p:cNvSpPr>
            <a:spLocks noChangeArrowheads="1"/>
          </p:cNvSpPr>
          <p:nvPr/>
        </p:nvSpPr>
        <p:spPr bwMode="auto">
          <a:xfrm>
            <a:off x="2933700" y="1385888"/>
            <a:ext cx="285750" cy="285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625" name="Line 5"/>
          <p:cNvSpPr>
            <a:spLocks noChangeShapeType="1"/>
          </p:cNvSpPr>
          <p:nvPr/>
        </p:nvSpPr>
        <p:spPr bwMode="auto">
          <a:xfrm>
            <a:off x="3219450" y="1530350"/>
            <a:ext cx="3122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6" name="Line 6"/>
          <p:cNvSpPr>
            <a:spLocks noChangeShapeType="1"/>
          </p:cNvSpPr>
          <p:nvPr/>
        </p:nvSpPr>
        <p:spPr bwMode="auto">
          <a:xfrm>
            <a:off x="2185988" y="1530350"/>
            <a:ext cx="747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7" name="Text Box 7"/>
          <p:cNvSpPr txBox="1">
            <a:spLocks noChangeArrowheads="1"/>
          </p:cNvSpPr>
          <p:nvPr/>
        </p:nvSpPr>
        <p:spPr bwMode="auto">
          <a:xfrm>
            <a:off x="1892300" y="965518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W(s)</a:t>
            </a:r>
          </a:p>
        </p:txBody>
      </p:sp>
      <p:sp>
        <p:nvSpPr>
          <p:cNvPr id="111628" name="Text Box 8"/>
          <p:cNvSpPr txBox="1">
            <a:spLocks noChangeArrowheads="1"/>
          </p:cNvSpPr>
          <p:nvPr/>
        </p:nvSpPr>
        <p:spPr bwMode="auto">
          <a:xfrm>
            <a:off x="2711450" y="110807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+</a:t>
            </a:r>
          </a:p>
        </p:txBody>
      </p:sp>
      <p:sp>
        <p:nvSpPr>
          <p:cNvPr id="111629" name="Line 9"/>
          <p:cNvSpPr>
            <a:spLocks noChangeShapeType="1"/>
          </p:cNvSpPr>
          <p:nvPr/>
        </p:nvSpPr>
        <p:spPr bwMode="auto">
          <a:xfrm>
            <a:off x="5772150" y="1530350"/>
            <a:ext cx="0" cy="784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0" name="Line 10"/>
          <p:cNvSpPr>
            <a:spLocks noChangeShapeType="1"/>
          </p:cNvSpPr>
          <p:nvPr/>
        </p:nvSpPr>
        <p:spPr bwMode="auto">
          <a:xfrm flipH="1">
            <a:off x="5178425" y="2314575"/>
            <a:ext cx="593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1" name="Rectangle 11"/>
          <p:cNvSpPr>
            <a:spLocks noChangeArrowheads="1"/>
          </p:cNvSpPr>
          <p:nvPr/>
        </p:nvSpPr>
        <p:spPr bwMode="auto">
          <a:xfrm>
            <a:off x="4205288" y="2024063"/>
            <a:ext cx="985837" cy="58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sz="1800" dirty="0" err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18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(s)</a:t>
            </a:r>
          </a:p>
        </p:txBody>
      </p:sp>
      <p:sp>
        <p:nvSpPr>
          <p:cNvPr id="111632" name="Line 12"/>
          <p:cNvSpPr>
            <a:spLocks noChangeShapeType="1"/>
          </p:cNvSpPr>
          <p:nvPr/>
        </p:nvSpPr>
        <p:spPr bwMode="auto">
          <a:xfrm flipH="1">
            <a:off x="3089275" y="2314575"/>
            <a:ext cx="1116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3" name="Line 13"/>
          <p:cNvSpPr>
            <a:spLocks noChangeShapeType="1"/>
          </p:cNvSpPr>
          <p:nvPr/>
        </p:nvSpPr>
        <p:spPr bwMode="auto">
          <a:xfrm flipV="1">
            <a:off x="3089275" y="1673225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4" name="Text Box 14"/>
          <p:cNvSpPr txBox="1">
            <a:spLocks noChangeArrowheads="1"/>
          </p:cNvSpPr>
          <p:nvPr/>
        </p:nvSpPr>
        <p:spPr bwMode="auto">
          <a:xfrm>
            <a:off x="2770188" y="1619250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-</a:t>
            </a:r>
          </a:p>
        </p:txBody>
      </p:sp>
      <p:sp>
        <p:nvSpPr>
          <p:cNvPr id="111635" name="Text Box 15"/>
          <p:cNvSpPr txBox="1">
            <a:spLocks noChangeArrowheads="1"/>
          </p:cNvSpPr>
          <p:nvPr/>
        </p:nvSpPr>
        <p:spPr bwMode="auto">
          <a:xfrm>
            <a:off x="6202363" y="1120775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E(s)</a:t>
            </a:r>
          </a:p>
        </p:txBody>
      </p:sp>
      <p:sp>
        <p:nvSpPr>
          <p:cNvPr id="111636" name="Text Box 16"/>
          <p:cNvSpPr txBox="1">
            <a:spLocks noChangeArrowheads="1"/>
          </p:cNvSpPr>
          <p:nvPr/>
        </p:nvSpPr>
        <p:spPr bwMode="auto">
          <a:xfrm>
            <a:off x="3376613" y="1803400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Y(s)</a:t>
            </a:r>
          </a:p>
        </p:txBody>
      </p:sp>
      <p:sp>
        <p:nvSpPr>
          <p:cNvPr id="111637" name="Text Box 28"/>
          <p:cNvSpPr txBox="1">
            <a:spLocks noChangeArrowheads="1"/>
          </p:cNvSpPr>
          <p:nvPr/>
        </p:nvSpPr>
        <p:spPr bwMode="auto">
          <a:xfrm>
            <a:off x="3840956" y="1179830"/>
            <a:ext cx="806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residual</a:t>
            </a:r>
          </a:p>
        </p:txBody>
      </p:sp>
      <p:sp>
        <p:nvSpPr>
          <p:cNvPr id="111638" name="Text Box 29"/>
          <p:cNvSpPr txBox="1">
            <a:spLocks noChangeArrowheads="1"/>
          </p:cNvSpPr>
          <p:nvPr/>
        </p:nvSpPr>
        <p:spPr bwMode="auto">
          <a:xfrm>
            <a:off x="3254375" y="2044700"/>
            <a:ext cx="96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correction</a:t>
            </a:r>
          </a:p>
        </p:txBody>
      </p:sp>
      <p:sp>
        <p:nvSpPr>
          <p:cNvPr id="111639" name="Text Box 30"/>
          <p:cNvSpPr txBox="1">
            <a:spLocks noChangeArrowheads="1"/>
          </p:cNvSpPr>
          <p:nvPr/>
        </p:nvSpPr>
        <p:spPr bwMode="auto">
          <a:xfrm>
            <a:off x="1649413" y="1229043"/>
            <a:ext cx="1103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disturbance</a:t>
            </a:r>
          </a:p>
        </p:txBody>
      </p:sp>
      <p:sp>
        <p:nvSpPr>
          <p:cNvPr id="111640" name="Text Box 34"/>
          <p:cNvSpPr txBox="1">
            <a:spLocks noChangeArrowheads="1"/>
          </p:cNvSpPr>
          <p:nvPr/>
        </p:nvSpPr>
        <p:spPr bwMode="auto">
          <a:xfrm>
            <a:off x="5967412" y="1997294"/>
            <a:ext cx="26580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Where g is the “gain” and C is the control law</a:t>
            </a:r>
          </a:p>
        </p:txBody>
      </p:sp>
      <p:sp>
        <p:nvSpPr>
          <p:cNvPr id="111642" name="Text Box 37"/>
          <p:cNvSpPr txBox="1">
            <a:spLocks noChangeArrowheads="1"/>
          </p:cNvSpPr>
          <p:nvPr/>
        </p:nvSpPr>
        <p:spPr bwMode="auto">
          <a:xfrm>
            <a:off x="5972175" y="4670425"/>
            <a:ext cx="2846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Note: for consistency </a:t>
            </a:r>
            <a:r>
              <a:rPr lang="ja-JP" altLang="en-US"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1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around the loop,</a:t>
            </a:r>
            <a:r>
              <a:rPr lang="ja-JP" altLang="en-US"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1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the units of the gain </a:t>
            </a:r>
            <a:r>
              <a:rPr lang="en-US" altLang="ja-JP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altLang="ja-JP" sz="12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must be the inverse of the units of C(s).</a:t>
            </a:r>
            <a:endParaRPr lang="en-US" sz="1200" dirty="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911758" y="868045"/>
            <a:ext cx="6207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X(s)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5368522B-78C0-3A4D-971F-F0098CC2E22D}" type="slidenum">
              <a:rPr lang="en-US"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eaLnBrk="1" hangingPunct="1"/>
              <a:t>25</a:t>
            </a:fld>
            <a:endParaRPr lang="en-US" sz="1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66" name="Rectangle 29"/>
          <p:cNvSpPr>
            <a:spLocks noChangeArrowheads="1"/>
          </p:cNvSpPr>
          <p:nvPr/>
        </p:nvSpPr>
        <p:spPr bwMode="auto">
          <a:xfrm>
            <a:off x="2424113" y="4673600"/>
            <a:ext cx="4476750" cy="15922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669925" y="227013"/>
            <a:ext cx="36655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1800" i="1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integrator</a:t>
            </a:r>
            <a:r>
              <a:rPr lang="en-US" sz="18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, one choice for C(s)</a:t>
            </a:r>
          </a:p>
        </p:txBody>
      </p:sp>
      <p:sp>
        <p:nvSpPr>
          <p:cNvPr id="113668" name="Line 3"/>
          <p:cNvSpPr>
            <a:spLocks noChangeShapeType="1"/>
          </p:cNvSpPr>
          <p:nvPr/>
        </p:nvSpPr>
        <p:spPr bwMode="auto">
          <a:xfrm>
            <a:off x="763588" y="721360"/>
            <a:ext cx="4763452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2743200" y="1209675"/>
          <a:ext cx="39100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7" name="Equation" r:id="rId4" imgW="1955800" imgH="457200" progId="Equation.3">
                  <p:embed/>
                </p:oleObj>
              </mc:Choice>
              <mc:Fallback>
                <p:oleObj name="Equation" r:id="rId4" imgW="19558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09675"/>
                        <a:ext cx="39100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558800" y="876300"/>
            <a:ext cx="5278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1800" i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system</a:t>
            </a:r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who</a:t>
            </a:r>
            <a:r>
              <a:rPr lang="en-US" altLang="ja-JP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se impulse response is the unit step</a:t>
            </a:r>
            <a:endParaRPr lang="en-US" sz="18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25463" y="2154238"/>
            <a:ext cx="4175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acts as an integrator to the input signal:</a:t>
            </a:r>
          </a:p>
        </p:txBody>
      </p:sp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2627313" y="3516313"/>
          <a:ext cx="4033837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8" name="Equation" r:id="rId6" imgW="2019300" imgH="482600" progId="Equation.3">
                  <p:embed/>
                </p:oleObj>
              </mc:Choice>
              <mc:Fallback>
                <p:oleObj name="Equation" r:id="rId6" imgW="20193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516313"/>
                        <a:ext cx="4033837" cy="966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3673" name="Group 27"/>
          <p:cNvGrpSpPr>
            <a:grpSpLocks/>
          </p:cNvGrpSpPr>
          <p:nvPr/>
        </p:nvGrpSpPr>
        <p:grpSpPr bwMode="auto">
          <a:xfrm>
            <a:off x="2922588" y="4748213"/>
            <a:ext cx="3584575" cy="1344612"/>
            <a:chOff x="3425" y="1541"/>
            <a:chExt cx="2258" cy="847"/>
          </a:xfrm>
        </p:grpSpPr>
        <p:sp>
          <p:nvSpPr>
            <p:cNvPr id="113687" name="Line 9"/>
            <p:cNvSpPr>
              <a:spLocks noChangeShapeType="1"/>
            </p:cNvSpPr>
            <p:nvPr/>
          </p:nvSpPr>
          <p:spPr bwMode="auto">
            <a:xfrm flipV="1">
              <a:off x="3733" y="1541"/>
              <a:ext cx="0" cy="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8" name="Line 10"/>
            <p:cNvSpPr>
              <a:spLocks noChangeShapeType="1"/>
            </p:cNvSpPr>
            <p:nvPr/>
          </p:nvSpPr>
          <p:spPr bwMode="auto">
            <a:xfrm>
              <a:off x="3429" y="2049"/>
              <a:ext cx="20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9" name="Text Box 11"/>
            <p:cNvSpPr txBox="1">
              <a:spLocks noChangeArrowheads="1"/>
            </p:cNvSpPr>
            <p:nvPr/>
          </p:nvSpPr>
          <p:spPr bwMode="auto">
            <a:xfrm>
              <a:off x="5495" y="2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i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t</a:t>
              </a:r>
              <a:r>
                <a:rPr lang="ja-JP" altLang="en-US" sz="1800" i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’</a:t>
              </a:r>
              <a:endParaRPr lang="en-US" sz="1800" i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90" name="Line 12"/>
            <p:cNvSpPr>
              <a:spLocks noChangeShapeType="1"/>
            </p:cNvSpPr>
            <p:nvPr/>
          </p:nvSpPr>
          <p:spPr bwMode="auto">
            <a:xfrm flipV="1">
              <a:off x="4308" y="1825"/>
              <a:ext cx="0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1" name="Line 13"/>
            <p:cNvSpPr>
              <a:spLocks noChangeShapeType="1"/>
            </p:cNvSpPr>
            <p:nvPr/>
          </p:nvSpPr>
          <p:spPr bwMode="auto">
            <a:xfrm flipH="1">
              <a:off x="3425" y="1825"/>
              <a:ext cx="8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2" name="Freeform 14"/>
            <p:cNvSpPr>
              <a:spLocks/>
            </p:cNvSpPr>
            <p:nvPr/>
          </p:nvSpPr>
          <p:spPr bwMode="auto">
            <a:xfrm>
              <a:off x="3733" y="1705"/>
              <a:ext cx="1632" cy="457"/>
            </a:xfrm>
            <a:custGeom>
              <a:avLst/>
              <a:gdLst>
                <a:gd name="T0" fmla="*/ 0 w 1886"/>
                <a:gd name="T1" fmla="*/ 0 h 457"/>
                <a:gd name="T2" fmla="*/ 50 w 1886"/>
                <a:gd name="T3" fmla="*/ 52 h 457"/>
                <a:gd name="T4" fmla="*/ 75 w 1886"/>
                <a:gd name="T5" fmla="*/ 142 h 457"/>
                <a:gd name="T6" fmla="*/ 118 w 1886"/>
                <a:gd name="T7" fmla="*/ 202 h 457"/>
                <a:gd name="T8" fmla="*/ 185 w 1886"/>
                <a:gd name="T9" fmla="*/ 180 h 457"/>
                <a:gd name="T10" fmla="*/ 286 w 1886"/>
                <a:gd name="T11" fmla="*/ 202 h 457"/>
                <a:gd name="T12" fmla="*/ 323 w 1886"/>
                <a:gd name="T13" fmla="*/ 292 h 457"/>
                <a:gd name="T14" fmla="*/ 344 w 1886"/>
                <a:gd name="T15" fmla="*/ 441 h 457"/>
                <a:gd name="T16" fmla="*/ 411 w 1886"/>
                <a:gd name="T17" fmla="*/ 389 h 457"/>
                <a:gd name="T18" fmla="*/ 474 w 1886"/>
                <a:gd name="T19" fmla="*/ 269 h 457"/>
                <a:gd name="T20" fmla="*/ 554 w 1886"/>
                <a:gd name="T21" fmla="*/ 232 h 457"/>
                <a:gd name="T22" fmla="*/ 592 w 1886"/>
                <a:gd name="T23" fmla="*/ 307 h 457"/>
                <a:gd name="T24" fmla="*/ 688 w 1886"/>
                <a:gd name="T25" fmla="*/ 389 h 457"/>
                <a:gd name="T26" fmla="*/ 730 w 1886"/>
                <a:gd name="T27" fmla="*/ 262 h 457"/>
                <a:gd name="T28" fmla="*/ 826 w 1886"/>
                <a:gd name="T29" fmla="*/ 127 h 457"/>
                <a:gd name="T30" fmla="*/ 948 w 1886"/>
                <a:gd name="T31" fmla="*/ 90 h 457"/>
                <a:gd name="T32" fmla="*/ 977 w 1886"/>
                <a:gd name="T33" fmla="*/ 142 h 457"/>
                <a:gd name="T34" fmla="*/ 1015 w 1886"/>
                <a:gd name="T35" fmla="*/ 277 h 457"/>
                <a:gd name="T36" fmla="*/ 1057 w 1886"/>
                <a:gd name="T37" fmla="*/ 329 h 4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86"/>
                <a:gd name="T58" fmla="*/ 0 h 457"/>
                <a:gd name="T59" fmla="*/ 1886 w 1886"/>
                <a:gd name="T60" fmla="*/ 457 h 4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86" h="457">
                  <a:moveTo>
                    <a:pt x="0" y="0"/>
                  </a:moveTo>
                  <a:cubicBezTo>
                    <a:pt x="33" y="14"/>
                    <a:pt x="67" y="28"/>
                    <a:pt x="90" y="52"/>
                  </a:cubicBezTo>
                  <a:cubicBezTo>
                    <a:pt x="113" y="76"/>
                    <a:pt x="115" y="117"/>
                    <a:pt x="135" y="142"/>
                  </a:cubicBezTo>
                  <a:cubicBezTo>
                    <a:pt x="155" y="167"/>
                    <a:pt x="178" y="196"/>
                    <a:pt x="210" y="202"/>
                  </a:cubicBezTo>
                  <a:cubicBezTo>
                    <a:pt x="242" y="208"/>
                    <a:pt x="280" y="180"/>
                    <a:pt x="330" y="180"/>
                  </a:cubicBezTo>
                  <a:cubicBezTo>
                    <a:pt x="380" y="180"/>
                    <a:pt x="468" y="183"/>
                    <a:pt x="509" y="202"/>
                  </a:cubicBezTo>
                  <a:cubicBezTo>
                    <a:pt x="550" y="221"/>
                    <a:pt x="559" y="252"/>
                    <a:pt x="576" y="292"/>
                  </a:cubicBezTo>
                  <a:cubicBezTo>
                    <a:pt x="593" y="332"/>
                    <a:pt x="588" y="425"/>
                    <a:pt x="614" y="441"/>
                  </a:cubicBezTo>
                  <a:cubicBezTo>
                    <a:pt x="640" y="457"/>
                    <a:pt x="695" y="418"/>
                    <a:pt x="734" y="389"/>
                  </a:cubicBezTo>
                  <a:cubicBezTo>
                    <a:pt x="773" y="360"/>
                    <a:pt x="804" y="295"/>
                    <a:pt x="846" y="269"/>
                  </a:cubicBezTo>
                  <a:cubicBezTo>
                    <a:pt x="888" y="243"/>
                    <a:pt x="953" y="226"/>
                    <a:pt x="988" y="232"/>
                  </a:cubicBezTo>
                  <a:cubicBezTo>
                    <a:pt x="1023" y="238"/>
                    <a:pt x="1015" y="281"/>
                    <a:pt x="1055" y="307"/>
                  </a:cubicBezTo>
                  <a:cubicBezTo>
                    <a:pt x="1095" y="333"/>
                    <a:pt x="1186" y="396"/>
                    <a:pt x="1227" y="389"/>
                  </a:cubicBezTo>
                  <a:cubicBezTo>
                    <a:pt x="1268" y="382"/>
                    <a:pt x="1261" y="306"/>
                    <a:pt x="1302" y="262"/>
                  </a:cubicBezTo>
                  <a:cubicBezTo>
                    <a:pt x="1343" y="218"/>
                    <a:pt x="1409" y="156"/>
                    <a:pt x="1474" y="127"/>
                  </a:cubicBezTo>
                  <a:cubicBezTo>
                    <a:pt x="1539" y="98"/>
                    <a:pt x="1646" y="88"/>
                    <a:pt x="1691" y="90"/>
                  </a:cubicBezTo>
                  <a:cubicBezTo>
                    <a:pt x="1736" y="92"/>
                    <a:pt x="1723" y="111"/>
                    <a:pt x="1743" y="142"/>
                  </a:cubicBezTo>
                  <a:cubicBezTo>
                    <a:pt x="1763" y="173"/>
                    <a:pt x="1787" y="246"/>
                    <a:pt x="1811" y="277"/>
                  </a:cubicBezTo>
                  <a:cubicBezTo>
                    <a:pt x="1835" y="308"/>
                    <a:pt x="1860" y="318"/>
                    <a:pt x="1886" y="3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3" name="Text Box 15"/>
            <p:cNvSpPr txBox="1">
              <a:spLocks noChangeArrowheads="1"/>
            </p:cNvSpPr>
            <p:nvPr/>
          </p:nvSpPr>
          <p:spPr bwMode="auto">
            <a:xfrm>
              <a:off x="3722" y="215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i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13694" name="Text Box 16"/>
            <p:cNvSpPr txBox="1">
              <a:spLocks noChangeArrowheads="1"/>
            </p:cNvSpPr>
            <p:nvPr/>
          </p:nvSpPr>
          <p:spPr bwMode="auto">
            <a:xfrm>
              <a:off x="4097" y="1611"/>
              <a:ext cx="44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i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c(t-t</a:t>
              </a:r>
              <a:r>
                <a:rPr lang="ja-JP" altLang="en-US" sz="1800" i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’</a:t>
              </a:r>
              <a:r>
                <a:rPr lang="en-US" altLang="ja-JP" sz="1800" i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)</a:t>
              </a:r>
              <a:endParaRPr lang="en-US" sz="1800" i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95" name="Text Box 17"/>
            <p:cNvSpPr txBox="1">
              <a:spLocks noChangeArrowheads="1"/>
            </p:cNvSpPr>
            <p:nvPr/>
          </p:nvSpPr>
          <p:spPr bwMode="auto">
            <a:xfrm>
              <a:off x="4612" y="1776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i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x(t</a:t>
              </a:r>
              <a:r>
                <a:rPr lang="ja-JP" altLang="en-US" sz="1800" i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’</a:t>
              </a:r>
              <a:r>
                <a:rPr lang="en-US" altLang="ja-JP" sz="1800" i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)</a:t>
              </a:r>
              <a:endParaRPr lang="en-US" sz="1800" i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696" name="Text Box 18"/>
            <p:cNvSpPr txBox="1">
              <a:spLocks noChangeArrowheads="1"/>
            </p:cNvSpPr>
            <p:nvPr/>
          </p:nvSpPr>
          <p:spPr bwMode="auto">
            <a:xfrm>
              <a:off x="4246" y="2127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i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t</a:t>
              </a:r>
            </a:p>
          </p:txBody>
        </p:sp>
      </p:grpSp>
      <p:grpSp>
        <p:nvGrpSpPr>
          <p:cNvPr id="113674" name="Group 31"/>
          <p:cNvGrpSpPr>
            <a:grpSpLocks/>
          </p:cNvGrpSpPr>
          <p:nvPr/>
        </p:nvGrpSpPr>
        <p:grpSpPr bwMode="auto">
          <a:xfrm>
            <a:off x="636588" y="1266825"/>
            <a:ext cx="1481137" cy="842963"/>
            <a:chOff x="938" y="1029"/>
            <a:chExt cx="1146" cy="677"/>
          </a:xfrm>
        </p:grpSpPr>
        <p:sp>
          <p:nvSpPr>
            <p:cNvPr id="113682" name="Line 32"/>
            <p:cNvSpPr>
              <a:spLocks noChangeShapeType="1"/>
            </p:cNvSpPr>
            <p:nvPr/>
          </p:nvSpPr>
          <p:spPr bwMode="auto">
            <a:xfrm>
              <a:off x="938" y="1424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3" name="Line 33"/>
            <p:cNvSpPr>
              <a:spLocks noChangeShapeType="1"/>
            </p:cNvSpPr>
            <p:nvPr/>
          </p:nvSpPr>
          <p:spPr bwMode="auto">
            <a:xfrm flipV="1">
              <a:off x="1136" y="1029"/>
              <a:ext cx="0" cy="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4" name="Line 34"/>
            <p:cNvSpPr>
              <a:spLocks noChangeShapeType="1"/>
            </p:cNvSpPr>
            <p:nvPr/>
          </p:nvSpPr>
          <p:spPr bwMode="auto">
            <a:xfrm>
              <a:off x="1136" y="1226"/>
              <a:ext cx="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5" name="Text Box 35"/>
            <p:cNvSpPr txBox="1">
              <a:spLocks noChangeArrowheads="1"/>
            </p:cNvSpPr>
            <p:nvPr/>
          </p:nvSpPr>
          <p:spPr bwMode="auto">
            <a:xfrm>
              <a:off x="1110" y="1411"/>
              <a:ext cx="24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13686" name="Text Box 36"/>
            <p:cNvSpPr txBox="1">
              <a:spLocks noChangeArrowheads="1"/>
            </p:cNvSpPr>
            <p:nvPr/>
          </p:nvSpPr>
          <p:spPr bwMode="auto">
            <a:xfrm>
              <a:off x="1892" y="1411"/>
              <a:ext cx="192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t</a:t>
              </a:r>
            </a:p>
          </p:txBody>
        </p:sp>
      </p:grpSp>
      <p:grpSp>
        <p:nvGrpSpPr>
          <p:cNvPr id="113675" name="Group 37"/>
          <p:cNvGrpSpPr>
            <a:grpSpLocks/>
          </p:cNvGrpSpPr>
          <p:nvPr/>
        </p:nvGrpSpPr>
        <p:grpSpPr bwMode="auto">
          <a:xfrm>
            <a:off x="3225800" y="2606675"/>
            <a:ext cx="2743200" cy="809625"/>
            <a:chOff x="1339" y="2753"/>
            <a:chExt cx="1728" cy="510"/>
          </a:xfrm>
        </p:grpSpPr>
        <p:sp>
          <p:nvSpPr>
            <p:cNvPr id="113677" name="Rectangle 38"/>
            <p:cNvSpPr>
              <a:spLocks noChangeArrowheads="1"/>
            </p:cNvSpPr>
            <p:nvPr/>
          </p:nvSpPr>
          <p:spPr bwMode="auto">
            <a:xfrm>
              <a:off x="1956" y="2917"/>
              <a:ext cx="568" cy="3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 i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c(t)</a:t>
              </a:r>
            </a:p>
          </p:txBody>
        </p:sp>
        <p:sp>
          <p:nvSpPr>
            <p:cNvPr id="113678" name="Line 39"/>
            <p:cNvSpPr>
              <a:spLocks noChangeShapeType="1"/>
            </p:cNvSpPr>
            <p:nvPr/>
          </p:nvSpPr>
          <p:spPr bwMode="auto">
            <a:xfrm>
              <a:off x="1553" y="3089"/>
              <a:ext cx="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79" name="Line 40"/>
            <p:cNvSpPr>
              <a:spLocks noChangeShapeType="1"/>
            </p:cNvSpPr>
            <p:nvPr/>
          </p:nvSpPr>
          <p:spPr bwMode="auto">
            <a:xfrm>
              <a:off x="2529" y="3078"/>
              <a:ext cx="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80" name="Text Box 41"/>
            <p:cNvSpPr txBox="1">
              <a:spLocks noChangeArrowheads="1"/>
            </p:cNvSpPr>
            <p:nvPr/>
          </p:nvSpPr>
          <p:spPr bwMode="auto">
            <a:xfrm>
              <a:off x="1339" y="2781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i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x(t)</a:t>
              </a:r>
            </a:p>
          </p:txBody>
        </p:sp>
        <p:sp>
          <p:nvSpPr>
            <p:cNvPr id="113681" name="Text Box 42"/>
            <p:cNvSpPr txBox="1">
              <a:spLocks noChangeArrowheads="1"/>
            </p:cNvSpPr>
            <p:nvPr/>
          </p:nvSpPr>
          <p:spPr bwMode="auto">
            <a:xfrm>
              <a:off x="2743" y="2753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i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y(t)</a:t>
              </a:r>
            </a:p>
          </p:txBody>
        </p:sp>
      </p:grpSp>
      <p:sp>
        <p:nvSpPr>
          <p:cNvPr id="113676" name="Text Box 43"/>
          <p:cNvSpPr txBox="1">
            <a:spLocks noChangeArrowheads="1"/>
          </p:cNvSpPr>
          <p:nvPr/>
        </p:nvSpPr>
        <p:spPr bwMode="auto">
          <a:xfrm>
            <a:off x="644525" y="6330950"/>
            <a:ext cx="541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that is, </a:t>
            </a:r>
            <a:r>
              <a:rPr lang="en-US" sz="1800" i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C(s)</a:t>
            </a:r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 integrates the past history of inputs, </a:t>
            </a:r>
            <a:r>
              <a:rPr lang="en-US" sz="1800" i="1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x(t)</a:t>
            </a:r>
            <a:endParaRPr lang="en-US" sz="18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7ECDD4D0-99EF-5C4D-A8E0-280CC18FB233}" type="slidenum">
              <a:rPr lang="en-US"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pPr eaLnBrk="1" hangingPunct="1"/>
              <a:t>26</a:t>
            </a:fld>
            <a:endParaRPr lang="en-US" sz="1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7762" name="Text Box 11"/>
          <p:cNvSpPr txBox="1">
            <a:spLocks noChangeArrowheads="1"/>
          </p:cNvSpPr>
          <p:nvPr/>
        </p:nvSpPr>
        <p:spPr bwMode="auto">
          <a:xfrm>
            <a:off x="593725" y="1989138"/>
            <a:ext cx="7847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An integrator has high gain at low frequencies, low gain at high frequencies.</a:t>
            </a:r>
          </a:p>
        </p:txBody>
      </p:sp>
      <p:grpSp>
        <p:nvGrpSpPr>
          <p:cNvPr id="117763" name="Group 12"/>
          <p:cNvGrpSpPr>
            <a:grpSpLocks/>
          </p:cNvGrpSpPr>
          <p:nvPr/>
        </p:nvGrpSpPr>
        <p:grpSpPr bwMode="auto">
          <a:xfrm>
            <a:off x="2339975" y="946150"/>
            <a:ext cx="2832100" cy="809625"/>
            <a:chOff x="1339" y="2753"/>
            <a:chExt cx="1784" cy="510"/>
          </a:xfrm>
        </p:grpSpPr>
        <p:sp>
          <p:nvSpPr>
            <p:cNvPr id="117802" name="Rectangle 13"/>
            <p:cNvSpPr>
              <a:spLocks noChangeArrowheads="1"/>
            </p:cNvSpPr>
            <p:nvPr/>
          </p:nvSpPr>
          <p:spPr bwMode="auto">
            <a:xfrm>
              <a:off x="1956" y="2917"/>
              <a:ext cx="568" cy="3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1800" i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C(s)</a:t>
              </a:r>
            </a:p>
          </p:txBody>
        </p:sp>
        <p:sp>
          <p:nvSpPr>
            <p:cNvPr id="117803" name="Line 14"/>
            <p:cNvSpPr>
              <a:spLocks noChangeShapeType="1"/>
            </p:cNvSpPr>
            <p:nvPr/>
          </p:nvSpPr>
          <p:spPr bwMode="auto">
            <a:xfrm>
              <a:off x="1553" y="3089"/>
              <a:ext cx="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4" name="Line 15"/>
            <p:cNvSpPr>
              <a:spLocks noChangeShapeType="1"/>
            </p:cNvSpPr>
            <p:nvPr/>
          </p:nvSpPr>
          <p:spPr bwMode="auto">
            <a:xfrm>
              <a:off x="2529" y="3078"/>
              <a:ext cx="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05" name="Text Box 16"/>
            <p:cNvSpPr txBox="1">
              <a:spLocks noChangeArrowheads="1"/>
            </p:cNvSpPr>
            <p:nvPr/>
          </p:nvSpPr>
          <p:spPr bwMode="auto">
            <a:xfrm>
              <a:off x="1339" y="2781"/>
              <a:ext cx="3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i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X(s)</a:t>
              </a:r>
            </a:p>
          </p:txBody>
        </p:sp>
        <p:sp>
          <p:nvSpPr>
            <p:cNvPr id="117806" name="Text Box 17"/>
            <p:cNvSpPr txBox="1">
              <a:spLocks noChangeArrowheads="1"/>
            </p:cNvSpPr>
            <p:nvPr/>
          </p:nvSpPr>
          <p:spPr bwMode="auto">
            <a:xfrm>
              <a:off x="2743" y="2753"/>
              <a:ext cx="3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 sz="1800" i="1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rPr>
                <a:t>Y(s)</a:t>
              </a:r>
            </a:p>
          </p:txBody>
        </p:sp>
      </p:grpSp>
      <p:graphicFrame>
        <p:nvGraphicFramePr>
          <p:cNvPr id="117764" name="Object 18"/>
          <p:cNvGraphicFramePr>
            <a:graphicFrameLocks noChangeAspect="1"/>
          </p:cNvGraphicFramePr>
          <p:nvPr/>
        </p:nvGraphicFramePr>
        <p:xfrm>
          <a:off x="6132513" y="981075"/>
          <a:ext cx="15541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3" name="Equation" r:id="rId4" imgW="774700" imgH="393700" progId="Equation.3">
                  <p:embed/>
                </p:oleObj>
              </mc:Choice>
              <mc:Fallback>
                <p:oleObj name="Equation" r:id="rId4" imgW="774700" imgH="3937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981075"/>
                        <a:ext cx="155416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Text Box 19"/>
          <p:cNvSpPr txBox="1">
            <a:spLocks noChangeArrowheads="1"/>
          </p:cNvSpPr>
          <p:nvPr/>
        </p:nvSpPr>
        <p:spPr bwMode="auto">
          <a:xfrm>
            <a:off x="630238" y="544513"/>
            <a:ext cx="2547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In Laplace terminology:</a:t>
            </a:r>
          </a:p>
        </p:txBody>
      </p:sp>
      <p:sp>
        <p:nvSpPr>
          <p:cNvPr id="117766" name="Text Box 20"/>
          <p:cNvSpPr txBox="1">
            <a:spLocks noChangeArrowheads="1"/>
          </p:cNvSpPr>
          <p:nvPr/>
        </p:nvSpPr>
        <p:spPr bwMode="auto">
          <a:xfrm>
            <a:off x="703263" y="139700"/>
            <a:ext cx="27513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The Integrator, continued</a:t>
            </a:r>
          </a:p>
        </p:txBody>
      </p:sp>
      <p:sp>
        <p:nvSpPr>
          <p:cNvPr id="117767" name="Line 21"/>
          <p:cNvSpPr>
            <a:spLocks noChangeShapeType="1"/>
          </p:cNvSpPr>
          <p:nvPr/>
        </p:nvSpPr>
        <p:spPr bwMode="auto">
          <a:xfrm>
            <a:off x="719138" y="504825"/>
            <a:ext cx="3124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68" name="Text Box 24"/>
          <p:cNvSpPr txBox="1">
            <a:spLocks noChangeArrowheads="1"/>
          </p:cNvSpPr>
          <p:nvPr/>
        </p:nvSpPr>
        <p:spPr bwMode="auto">
          <a:xfrm>
            <a:off x="527050" y="2563813"/>
            <a:ext cx="7262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Write the input/output transfer function for an integrator in closed loop:</a:t>
            </a:r>
          </a:p>
        </p:txBody>
      </p:sp>
      <p:sp>
        <p:nvSpPr>
          <p:cNvPr id="117769" name="Line 25"/>
          <p:cNvSpPr>
            <a:spLocks noChangeShapeType="1"/>
          </p:cNvSpPr>
          <p:nvPr/>
        </p:nvSpPr>
        <p:spPr bwMode="auto">
          <a:xfrm flipV="1">
            <a:off x="654050" y="2974975"/>
            <a:ext cx="6877050" cy="22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7770" name="Group 56"/>
          <p:cNvGrpSpPr>
            <a:grpSpLocks/>
          </p:cNvGrpSpPr>
          <p:nvPr/>
        </p:nvGrpSpPr>
        <p:grpSpPr bwMode="auto">
          <a:xfrm>
            <a:off x="490538" y="3617913"/>
            <a:ext cx="8177212" cy="1498600"/>
            <a:chOff x="127" y="2279"/>
            <a:chExt cx="5151" cy="944"/>
          </a:xfrm>
        </p:grpSpPr>
        <p:grpSp>
          <p:nvGrpSpPr>
            <p:cNvPr id="117781" name="Group 54"/>
            <p:cNvGrpSpPr>
              <a:grpSpLocks/>
            </p:cNvGrpSpPr>
            <p:nvPr/>
          </p:nvGrpSpPr>
          <p:grpSpPr bwMode="auto">
            <a:xfrm>
              <a:off x="127" y="2279"/>
              <a:ext cx="3041" cy="944"/>
              <a:chOff x="127" y="2279"/>
              <a:chExt cx="3041" cy="944"/>
            </a:xfrm>
          </p:grpSpPr>
          <p:sp>
            <p:nvSpPr>
              <p:cNvPr id="117789" name="Oval 26"/>
              <p:cNvSpPr>
                <a:spLocks noChangeArrowheads="1"/>
              </p:cNvSpPr>
              <p:nvPr/>
            </p:nvSpPr>
            <p:spPr bwMode="auto">
              <a:xfrm>
                <a:off x="729" y="2454"/>
                <a:ext cx="180" cy="1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7790" name="Line 27"/>
              <p:cNvSpPr>
                <a:spLocks noChangeShapeType="1"/>
              </p:cNvSpPr>
              <p:nvPr/>
            </p:nvSpPr>
            <p:spPr bwMode="auto">
              <a:xfrm>
                <a:off x="909" y="2545"/>
                <a:ext cx="19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1" name="Line 28"/>
              <p:cNvSpPr>
                <a:spLocks noChangeShapeType="1"/>
              </p:cNvSpPr>
              <p:nvPr/>
            </p:nvSpPr>
            <p:spPr bwMode="auto">
              <a:xfrm>
                <a:off x="258" y="2545"/>
                <a:ext cx="4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2" name="Text Box 29"/>
              <p:cNvSpPr txBox="1">
                <a:spLocks noChangeArrowheads="1"/>
              </p:cNvSpPr>
              <p:nvPr/>
            </p:nvSpPr>
            <p:spPr bwMode="auto">
              <a:xfrm>
                <a:off x="589" y="2279"/>
                <a:ext cx="20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</a:rPr>
                  <a:t>+</a:t>
                </a:r>
              </a:p>
            </p:txBody>
          </p:sp>
          <p:sp>
            <p:nvSpPr>
              <p:cNvPr id="117793" name="Line 30"/>
              <p:cNvSpPr>
                <a:spLocks noChangeShapeType="1"/>
              </p:cNvSpPr>
              <p:nvPr/>
            </p:nvSpPr>
            <p:spPr bwMode="auto">
              <a:xfrm>
                <a:off x="2517" y="2545"/>
                <a:ext cx="0" cy="4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4" name="Line 31"/>
              <p:cNvSpPr>
                <a:spLocks noChangeShapeType="1"/>
              </p:cNvSpPr>
              <p:nvPr/>
            </p:nvSpPr>
            <p:spPr bwMode="auto">
              <a:xfrm flipH="1">
                <a:off x="2143" y="3039"/>
                <a:ext cx="37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5" name="Rectangle 32"/>
              <p:cNvSpPr>
                <a:spLocks noChangeArrowheads="1"/>
              </p:cNvSpPr>
              <p:nvPr/>
            </p:nvSpPr>
            <p:spPr bwMode="auto">
              <a:xfrm>
                <a:off x="1530" y="2856"/>
                <a:ext cx="621" cy="36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sz="1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g</a:t>
                </a:r>
                <a:r>
                  <a:rPr lang="en-US" sz="1800" dirty="0" err="1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</a:rPr>
                  <a:t>C</a:t>
                </a:r>
                <a:r>
                  <a:rPr lang="en-US" sz="1800" dirty="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</a:rPr>
                  <a:t>(s)</a:t>
                </a:r>
              </a:p>
            </p:txBody>
          </p:sp>
          <p:sp>
            <p:nvSpPr>
              <p:cNvPr id="117796" name="Line 33"/>
              <p:cNvSpPr>
                <a:spLocks noChangeShapeType="1"/>
              </p:cNvSpPr>
              <p:nvPr/>
            </p:nvSpPr>
            <p:spPr bwMode="auto">
              <a:xfrm flipH="1">
                <a:off x="827" y="3039"/>
                <a:ext cx="7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7" name="Line 34"/>
              <p:cNvSpPr>
                <a:spLocks noChangeShapeType="1"/>
              </p:cNvSpPr>
              <p:nvPr/>
            </p:nvSpPr>
            <p:spPr bwMode="auto">
              <a:xfrm flipV="1">
                <a:off x="827" y="2635"/>
                <a:ext cx="0" cy="3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98" name="Text Box 35"/>
              <p:cNvSpPr txBox="1">
                <a:spLocks noChangeArrowheads="1"/>
              </p:cNvSpPr>
              <p:nvPr/>
            </p:nvSpPr>
            <p:spPr bwMode="auto">
              <a:xfrm>
                <a:off x="626" y="2601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</a:rPr>
                  <a:t>-</a:t>
                </a:r>
              </a:p>
            </p:txBody>
          </p:sp>
          <p:sp>
            <p:nvSpPr>
              <p:cNvPr id="117799" name="Text Box 36"/>
              <p:cNvSpPr txBox="1">
                <a:spLocks noChangeArrowheads="1"/>
              </p:cNvSpPr>
              <p:nvPr/>
            </p:nvSpPr>
            <p:spPr bwMode="auto">
              <a:xfrm>
                <a:off x="2788" y="2287"/>
                <a:ext cx="3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</a:rPr>
                  <a:t>X(s)</a:t>
                </a:r>
              </a:p>
            </p:txBody>
          </p:sp>
          <p:sp>
            <p:nvSpPr>
              <p:cNvPr id="117800" name="Text Box 37"/>
              <p:cNvSpPr txBox="1">
                <a:spLocks noChangeArrowheads="1"/>
              </p:cNvSpPr>
              <p:nvPr/>
            </p:nvSpPr>
            <p:spPr bwMode="auto">
              <a:xfrm>
                <a:off x="1008" y="2743"/>
                <a:ext cx="3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</a:rPr>
                  <a:t>Y(s)</a:t>
                </a:r>
              </a:p>
            </p:txBody>
          </p:sp>
          <p:sp>
            <p:nvSpPr>
              <p:cNvPr id="117801" name="Text Box 41"/>
              <p:cNvSpPr txBox="1">
                <a:spLocks noChangeArrowheads="1"/>
              </p:cNvSpPr>
              <p:nvPr/>
            </p:nvSpPr>
            <p:spPr bwMode="auto">
              <a:xfrm>
                <a:off x="127" y="2317"/>
                <a:ext cx="4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</a:rPr>
                  <a:t>W(s)</a:t>
                </a:r>
              </a:p>
            </p:txBody>
          </p:sp>
        </p:grpSp>
        <p:grpSp>
          <p:nvGrpSpPr>
            <p:cNvPr id="117782" name="Group 55"/>
            <p:cNvGrpSpPr>
              <a:grpSpLocks/>
            </p:cNvGrpSpPr>
            <p:nvPr/>
          </p:nvGrpSpPr>
          <p:grpSpPr bwMode="auto">
            <a:xfrm>
              <a:off x="3466" y="2442"/>
              <a:ext cx="1812" cy="562"/>
              <a:chOff x="3466" y="2442"/>
              <a:chExt cx="1812" cy="562"/>
            </a:xfrm>
          </p:grpSpPr>
          <p:sp>
            <p:nvSpPr>
              <p:cNvPr id="117784" name="Rectangle 38"/>
              <p:cNvSpPr>
                <a:spLocks noChangeArrowheads="1"/>
              </p:cNvSpPr>
              <p:nvPr/>
            </p:nvSpPr>
            <p:spPr bwMode="auto">
              <a:xfrm>
                <a:off x="4072" y="2577"/>
                <a:ext cx="621" cy="42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sz="18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</a:rPr>
                  <a:t>H</a:t>
                </a:r>
                <a:r>
                  <a:rPr lang="en-US" sz="1800" baseline="-250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</a:rPr>
                  <a:t>CL</a:t>
                </a:r>
                <a:r>
                  <a:rPr lang="en-US" sz="18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</a:rPr>
                  <a:t>(s)</a:t>
                </a:r>
              </a:p>
            </p:txBody>
          </p:sp>
          <p:sp>
            <p:nvSpPr>
              <p:cNvPr id="117785" name="Line 39"/>
              <p:cNvSpPr>
                <a:spLocks noChangeShapeType="1"/>
              </p:cNvSpPr>
              <p:nvPr/>
            </p:nvSpPr>
            <p:spPr bwMode="auto">
              <a:xfrm>
                <a:off x="3593" y="2752"/>
                <a:ext cx="4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6" name="Line 40"/>
              <p:cNvSpPr>
                <a:spLocks noChangeShapeType="1"/>
              </p:cNvSpPr>
              <p:nvPr/>
            </p:nvSpPr>
            <p:spPr bwMode="auto">
              <a:xfrm>
                <a:off x="4704" y="2741"/>
                <a:ext cx="3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87" name="Text Box 42"/>
              <p:cNvSpPr txBox="1">
                <a:spLocks noChangeArrowheads="1"/>
              </p:cNvSpPr>
              <p:nvPr/>
            </p:nvSpPr>
            <p:spPr bwMode="auto">
              <a:xfrm>
                <a:off x="3466" y="2458"/>
                <a:ext cx="4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</a:rPr>
                  <a:t>W(s)</a:t>
                </a:r>
              </a:p>
            </p:txBody>
          </p:sp>
          <p:sp>
            <p:nvSpPr>
              <p:cNvPr id="117788" name="Text Box 43"/>
              <p:cNvSpPr txBox="1">
                <a:spLocks noChangeArrowheads="1"/>
              </p:cNvSpPr>
              <p:nvPr/>
            </p:nvSpPr>
            <p:spPr bwMode="auto">
              <a:xfrm>
                <a:off x="4898" y="2442"/>
                <a:ext cx="3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en-US" sz="18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</a:rPr>
                  <a:t>X(s)</a:t>
                </a:r>
              </a:p>
            </p:txBody>
          </p:sp>
        </p:grpSp>
        <p:graphicFrame>
          <p:nvGraphicFramePr>
            <p:cNvPr id="117783" name="Object 44"/>
            <p:cNvGraphicFramePr>
              <a:graphicFrameLocks noChangeAspect="1"/>
            </p:cNvGraphicFramePr>
            <p:nvPr/>
          </p:nvGraphicFramePr>
          <p:xfrm>
            <a:off x="3183" y="2731"/>
            <a:ext cx="259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74" name="Equation" r:id="rId6" imgW="139700" imgH="101600" progId="Equation.3">
                    <p:embed/>
                  </p:oleObj>
                </mc:Choice>
                <mc:Fallback>
                  <p:oleObj name="Equation" r:id="rId6" imgW="139700" imgH="101600" progId="Equation.3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3" y="2731"/>
                          <a:ext cx="259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7771" name="Text Box 45"/>
          <p:cNvSpPr txBox="1">
            <a:spLocks noChangeArrowheads="1"/>
          </p:cNvSpPr>
          <p:nvPr/>
        </p:nvSpPr>
        <p:spPr bwMode="auto">
          <a:xfrm>
            <a:off x="568325" y="3146425"/>
            <a:ext cx="77835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The closed loop transfer function with the integrator in the feedback loop is:</a:t>
            </a:r>
          </a:p>
        </p:txBody>
      </p:sp>
      <p:sp>
        <p:nvSpPr>
          <p:cNvPr id="117773" name="Line 47"/>
          <p:cNvSpPr>
            <a:spLocks noChangeShapeType="1"/>
          </p:cNvSpPr>
          <p:nvPr/>
        </p:nvSpPr>
        <p:spPr bwMode="auto">
          <a:xfrm flipH="1" flipV="1">
            <a:off x="7242493" y="5838825"/>
            <a:ext cx="157162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4" name="Text Box 48"/>
          <p:cNvSpPr txBox="1">
            <a:spLocks noChangeArrowheads="1"/>
          </p:cNvSpPr>
          <p:nvPr/>
        </p:nvSpPr>
        <p:spPr bwMode="auto">
          <a:xfrm>
            <a:off x="5386388" y="6553200"/>
            <a:ext cx="4059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input disturbance (e.g. atmospheric wavefront)</a:t>
            </a:r>
          </a:p>
        </p:txBody>
      </p:sp>
      <p:sp>
        <p:nvSpPr>
          <p:cNvPr id="117775" name="Line 49"/>
          <p:cNvSpPr>
            <a:spLocks noChangeShapeType="1"/>
          </p:cNvSpPr>
          <p:nvPr/>
        </p:nvSpPr>
        <p:spPr bwMode="auto">
          <a:xfrm flipV="1">
            <a:off x="6034088" y="5762625"/>
            <a:ext cx="217487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6" name="Text Box 50"/>
          <p:cNvSpPr txBox="1">
            <a:spLocks noChangeArrowheads="1"/>
          </p:cNvSpPr>
          <p:nvPr/>
        </p:nvSpPr>
        <p:spPr bwMode="auto">
          <a:xfrm>
            <a:off x="4433888" y="6045200"/>
            <a:ext cx="271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closed loop transfer function</a:t>
            </a:r>
          </a:p>
        </p:txBody>
      </p:sp>
      <p:sp>
        <p:nvSpPr>
          <p:cNvPr id="117777" name="Line 51"/>
          <p:cNvSpPr>
            <a:spLocks noChangeShapeType="1"/>
          </p:cNvSpPr>
          <p:nvPr/>
        </p:nvSpPr>
        <p:spPr bwMode="auto">
          <a:xfrm flipH="1" flipV="1">
            <a:off x="3084513" y="5784850"/>
            <a:ext cx="238125" cy="582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78" name="Text Box 52"/>
          <p:cNvSpPr txBox="1">
            <a:spLocks noChangeArrowheads="1"/>
          </p:cNvSpPr>
          <p:nvPr/>
        </p:nvSpPr>
        <p:spPr bwMode="auto">
          <a:xfrm>
            <a:off x="558800" y="6351588"/>
            <a:ext cx="414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output (e.g. residual wavefront to science camera)</a:t>
            </a:r>
          </a:p>
        </p:txBody>
      </p:sp>
      <p:sp>
        <p:nvSpPr>
          <p:cNvPr id="117779" name="Text Box 53"/>
          <p:cNvSpPr txBox="1">
            <a:spLocks noChangeArrowheads="1"/>
          </p:cNvSpPr>
          <p:nvPr/>
        </p:nvSpPr>
        <p:spPr bwMode="auto">
          <a:xfrm>
            <a:off x="266700" y="72009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94" name="Oval 58"/>
          <p:cNvSpPr>
            <a:spLocks noChangeArrowheads="1"/>
          </p:cNvSpPr>
          <p:nvPr/>
        </p:nvSpPr>
        <p:spPr bwMode="auto">
          <a:xfrm>
            <a:off x="6788150" y="933450"/>
            <a:ext cx="1157288" cy="88582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203596"/>
              </p:ext>
            </p:extLst>
          </p:nvPr>
        </p:nvGraphicFramePr>
        <p:xfrm>
          <a:off x="1007533" y="5242560"/>
          <a:ext cx="6688667" cy="80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75" name="Equation" r:id="rId8" imgW="3810000" imgH="457200" progId="Equation.3">
                  <p:embed/>
                </p:oleObj>
              </mc:Choice>
              <mc:Fallback>
                <p:oleObj name="Equation" r:id="rId8" imgW="3810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07533" y="5242560"/>
                        <a:ext cx="6688667" cy="802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61289DC4-1235-B443-B64F-5251EB36F005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aphicFrame>
        <p:nvGraphicFramePr>
          <p:cNvPr id="12595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087243"/>
              </p:ext>
            </p:extLst>
          </p:nvPr>
        </p:nvGraphicFramePr>
        <p:xfrm>
          <a:off x="3757613" y="1766888"/>
          <a:ext cx="18700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30" name="Equation" r:id="rId4" imgW="939800" imgH="419100" progId="Equation.3">
                  <p:embed/>
                </p:oleObj>
              </mc:Choice>
              <mc:Fallback>
                <p:oleObj name="Equation" r:id="rId4" imgW="939800" imgH="4191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1766888"/>
                        <a:ext cx="187007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5" name="Text Box 25"/>
          <p:cNvSpPr txBox="1">
            <a:spLocks noChangeArrowheads="1"/>
          </p:cNvSpPr>
          <p:nvPr/>
        </p:nvSpPr>
        <p:spPr bwMode="auto">
          <a:xfrm>
            <a:off x="1223963" y="2924175"/>
            <a:ext cx="4787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i="1">
                <a:solidFill>
                  <a:srgbClr val="000000"/>
                </a:solidFill>
                <a:latin typeface="Calibri" charset="0"/>
              </a:rPr>
              <a:t>H</a:t>
            </a:r>
            <a:r>
              <a:rPr lang="en-US" sz="1800" i="1" baseline="-25000">
                <a:solidFill>
                  <a:srgbClr val="000000"/>
                </a:solidFill>
                <a:latin typeface="Calibri" charset="0"/>
              </a:rPr>
              <a:t>CL</a:t>
            </a:r>
            <a:r>
              <a:rPr lang="en-US" sz="1800" i="1">
                <a:solidFill>
                  <a:srgbClr val="000000"/>
                </a:solidFill>
                <a:latin typeface="Calibri" charset="0"/>
              </a:rPr>
              <a:t>(s)</a:t>
            </a:r>
            <a:r>
              <a:rPr lang="en-US" sz="1800">
                <a:solidFill>
                  <a:srgbClr val="000000"/>
                </a:solidFill>
                <a:latin typeface="Calibri" charset="0"/>
              </a:rPr>
              <a:t>, viewed as a sinusoidal response filter:</a:t>
            </a:r>
          </a:p>
        </p:txBody>
      </p:sp>
      <p:sp>
        <p:nvSpPr>
          <p:cNvPr id="125956" name="Text Box 26"/>
          <p:cNvSpPr txBox="1">
            <a:spLocks noChangeArrowheads="1"/>
          </p:cNvSpPr>
          <p:nvPr/>
        </p:nvSpPr>
        <p:spPr bwMode="auto">
          <a:xfrm>
            <a:off x="5926138" y="3446463"/>
            <a:ext cx="213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charset="0"/>
              </a:rPr>
              <a:t>DC response = 0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ja-JP" altLang="en-US" sz="1800">
                <a:solidFill>
                  <a:srgbClr val="000000"/>
                </a:solidFill>
                <a:latin typeface="Calibri" charset="0"/>
              </a:rPr>
              <a:t>“</a:t>
            </a:r>
            <a:r>
              <a:rPr lang="en-US" altLang="ja-JP" sz="1800">
                <a:solidFill>
                  <a:srgbClr val="000000"/>
                </a:solidFill>
                <a:latin typeface="Calibri" charset="0"/>
              </a:rPr>
              <a:t>Type-0</a:t>
            </a:r>
            <a:r>
              <a:rPr lang="ja-JP" altLang="en-US" sz="1800">
                <a:solidFill>
                  <a:srgbClr val="000000"/>
                </a:solidFill>
                <a:latin typeface="Calibri" charset="0"/>
              </a:rPr>
              <a:t>”</a:t>
            </a:r>
            <a:r>
              <a:rPr lang="en-US" altLang="ja-JP" sz="1800">
                <a:solidFill>
                  <a:srgbClr val="000000"/>
                </a:solidFill>
                <a:latin typeface="Calibri" charset="0"/>
              </a:rPr>
              <a:t> behavior)</a:t>
            </a:r>
            <a:endParaRPr lang="en-US" sz="1800">
              <a:solidFill>
                <a:srgbClr val="000000"/>
              </a:solidFill>
              <a:latin typeface="Calibri" charset="0"/>
            </a:endParaRPr>
          </a:p>
        </p:txBody>
      </p:sp>
      <p:graphicFrame>
        <p:nvGraphicFramePr>
          <p:cNvPr id="12595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305288"/>
              </p:ext>
            </p:extLst>
          </p:nvPr>
        </p:nvGraphicFramePr>
        <p:xfrm>
          <a:off x="2397125" y="3559175"/>
          <a:ext cx="30797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31" name="Equation" r:id="rId6" imgW="1536700" imgH="228600" progId="Equation.3">
                  <p:embed/>
                </p:oleObj>
              </mc:Choice>
              <mc:Fallback>
                <p:oleObj name="Equation" r:id="rId6" imgW="153670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3559175"/>
                        <a:ext cx="30797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8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27474"/>
              </p:ext>
            </p:extLst>
          </p:nvPr>
        </p:nvGraphicFramePr>
        <p:xfrm>
          <a:off x="2430463" y="4264025"/>
          <a:ext cx="30781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32" name="Equation" r:id="rId8" imgW="1536700" imgH="228600" progId="Equation.3">
                  <p:embed/>
                </p:oleObj>
              </mc:Choice>
              <mc:Fallback>
                <p:oleObj name="Equation" r:id="rId8" imgW="153670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4264025"/>
                        <a:ext cx="307816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Text Box 29"/>
          <p:cNvSpPr txBox="1">
            <a:spLocks noChangeArrowheads="1"/>
          </p:cNvSpPr>
          <p:nvPr/>
        </p:nvSpPr>
        <p:spPr bwMode="auto">
          <a:xfrm>
            <a:off x="5949950" y="4248150"/>
            <a:ext cx="2154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charset="0"/>
              </a:rPr>
              <a:t>High-pass behavior</a:t>
            </a:r>
          </a:p>
        </p:txBody>
      </p:sp>
      <p:sp>
        <p:nvSpPr>
          <p:cNvPr id="125960" name="Text Box 31"/>
          <p:cNvSpPr txBox="1">
            <a:spLocks noChangeArrowheads="1"/>
          </p:cNvSpPr>
          <p:nvPr/>
        </p:nvSpPr>
        <p:spPr bwMode="auto">
          <a:xfrm>
            <a:off x="1150938" y="5268913"/>
            <a:ext cx="6869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and the </a:t>
            </a:r>
            <a:r>
              <a:rPr lang="ja-JP" altLang="en-US" sz="1800" dirty="0">
                <a:solidFill>
                  <a:srgbClr val="000000"/>
                </a:solidFill>
                <a:latin typeface="Calibri" charset="0"/>
              </a:rPr>
              <a:t>“</a:t>
            </a:r>
            <a:r>
              <a:rPr lang="en-US" altLang="ja-JP" sz="1800" dirty="0">
                <a:solidFill>
                  <a:srgbClr val="000000"/>
                </a:solidFill>
                <a:latin typeface="Calibri" charset="0"/>
              </a:rPr>
              <a:t>break</a:t>
            </a:r>
            <a:r>
              <a:rPr lang="ja-JP" altLang="en-US" sz="1800" dirty="0">
                <a:solidFill>
                  <a:srgbClr val="000000"/>
                </a:solidFill>
                <a:latin typeface="Calibri" charset="0"/>
              </a:rPr>
              <a:t>”</a:t>
            </a:r>
            <a:r>
              <a:rPr lang="en-US" altLang="ja-JP" sz="1800" dirty="0">
                <a:solidFill>
                  <a:srgbClr val="000000"/>
                </a:solidFill>
                <a:latin typeface="Calibri" charset="0"/>
              </a:rPr>
              <a:t> frequency (transition from low </a:t>
            </a:r>
            <a:r>
              <a:rPr lang="en-US" altLang="ja-JP" sz="1800" dirty="0" err="1">
                <a:solidFill>
                  <a:srgbClr val="000000"/>
                </a:solidFill>
                <a:latin typeface="Calibri" charset="0"/>
              </a:rPr>
              <a:t>freq</a:t>
            </a:r>
            <a:r>
              <a:rPr lang="en-US" altLang="ja-JP" sz="1800" dirty="0">
                <a:solidFill>
                  <a:srgbClr val="000000"/>
                </a:solidFill>
                <a:latin typeface="Calibri" charset="0"/>
              </a:rPr>
              <a:t> to high </a:t>
            </a:r>
            <a:r>
              <a:rPr lang="en-US" altLang="ja-JP" sz="1800" dirty="0" err="1">
                <a:solidFill>
                  <a:srgbClr val="000000"/>
                </a:solidFill>
                <a:latin typeface="Calibri" charset="0"/>
              </a:rPr>
              <a:t>freq</a:t>
            </a:r>
            <a:r>
              <a:rPr lang="en-US" altLang="ja-JP" sz="1800" dirty="0">
                <a:solidFill>
                  <a:srgbClr val="000000"/>
                </a:solidFill>
                <a:latin typeface="Calibri" charset="0"/>
              </a:rPr>
              <a:t> behavior) is around </a:t>
            </a:r>
            <a:r>
              <a:rPr lang="en-US" altLang="ja-JP" sz="1800" dirty="0">
                <a:solidFill>
                  <a:srgbClr val="000000"/>
                </a:solidFill>
                <a:latin typeface="Symbol" charset="0"/>
              </a:rPr>
              <a:t>s</a:t>
            </a:r>
            <a:r>
              <a:rPr lang="en-US" altLang="ja-JP" sz="1800" dirty="0">
                <a:solidFill>
                  <a:srgbClr val="000000"/>
                </a:solidFill>
                <a:latin typeface="Calibri" charset="0"/>
              </a:rPr>
              <a:t> ~ </a:t>
            </a:r>
            <a:r>
              <a:rPr lang="en-US" altLang="ja-JP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61" name="Text Box 32"/>
          <p:cNvSpPr txBox="1">
            <a:spLocks noChangeArrowheads="1"/>
          </p:cNvSpPr>
          <p:nvPr/>
        </p:nvSpPr>
        <p:spPr bwMode="auto">
          <a:xfrm>
            <a:off x="632143" y="482918"/>
            <a:ext cx="41884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libri" charset="0"/>
              </a:rPr>
              <a:t>The integrator in closed loop (1)</a:t>
            </a:r>
          </a:p>
        </p:txBody>
      </p:sp>
      <p:sp>
        <p:nvSpPr>
          <p:cNvPr id="125962" name="Line 33"/>
          <p:cNvSpPr>
            <a:spLocks noChangeShapeType="1"/>
          </p:cNvSpPr>
          <p:nvPr/>
        </p:nvSpPr>
        <p:spPr bwMode="auto">
          <a:xfrm flipV="1">
            <a:off x="687388" y="1016000"/>
            <a:ext cx="3986212" cy="22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8850D8EB-8C17-164D-9812-A94E25173704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28002" name="Rectangle 25"/>
          <p:cNvSpPr>
            <a:spLocks noChangeArrowheads="1"/>
          </p:cNvSpPr>
          <p:nvPr/>
        </p:nvSpPr>
        <p:spPr bwMode="auto">
          <a:xfrm>
            <a:off x="1610360" y="2252345"/>
            <a:ext cx="4887913" cy="244951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457200" eaLnBrk="1" hangingPunct="1"/>
            <a:endParaRPr lang="en-US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8003" name="Text Box 4"/>
          <p:cNvSpPr txBox="1">
            <a:spLocks noChangeArrowheads="1"/>
          </p:cNvSpPr>
          <p:nvPr/>
        </p:nvSpPr>
        <p:spPr bwMode="auto">
          <a:xfrm>
            <a:off x="688023" y="132715"/>
            <a:ext cx="41884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libri" charset="0"/>
              </a:rPr>
              <a:t>The integrator in closed loop (2)</a:t>
            </a:r>
          </a:p>
        </p:txBody>
      </p:sp>
      <p:sp>
        <p:nvSpPr>
          <p:cNvPr id="128004" name="Line 5"/>
          <p:cNvSpPr>
            <a:spLocks noChangeShapeType="1"/>
          </p:cNvSpPr>
          <p:nvPr/>
        </p:nvSpPr>
        <p:spPr bwMode="auto">
          <a:xfrm>
            <a:off x="763588" y="627062"/>
            <a:ext cx="4235132" cy="285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7" name="Text Box 8"/>
          <p:cNvSpPr txBox="1">
            <a:spLocks noChangeArrowheads="1"/>
          </p:cNvSpPr>
          <p:nvPr/>
        </p:nvSpPr>
        <p:spPr bwMode="auto">
          <a:xfrm>
            <a:off x="575310" y="1363345"/>
            <a:ext cx="8058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Calibri" charset="0"/>
              </a:rPr>
              <a:t>The break frequency is often called the </a:t>
            </a:r>
            <a:r>
              <a:rPr lang="ja-JP" altLang="en-US" dirty="0">
                <a:solidFill>
                  <a:srgbClr val="000000"/>
                </a:solidFill>
                <a:latin typeface="Calibri" charset="0"/>
              </a:rPr>
              <a:t>“</a:t>
            </a:r>
            <a:r>
              <a:rPr lang="en-US" altLang="ja-JP" dirty="0">
                <a:solidFill>
                  <a:srgbClr val="000000"/>
                </a:solidFill>
                <a:latin typeface="Calibri" charset="0"/>
              </a:rPr>
              <a:t>half-power</a:t>
            </a:r>
            <a:r>
              <a:rPr lang="ja-JP" altLang="en-US" dirty="0">
                <a:solidFill>
                  <a:srgbClr val="000000"/>
                </a:solidFill>
                <a:latin typeface="Calibri" charset="0"/>
              </a:rPr>
              <a:t>”</a:t>
            </a:r>
            <a:r>
              <a:rPr lang="en-US" altLang="ja-JP" dirty="0">
                <a:solidFill>
                  <a:srgbClr val="000000"/>
                </a:solidFill>
                <a:latin typeface="Calibri" charset="0"/>
              </a:rPr>
              <a:t> frequency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8008" name="Line 9"/>
          <p:cNvSpPr>
            <a:spLocks noChangeShapeType="1"/>
          </p:cNvSpPr>
          <p:nvPr/>
        </p:nvSpPr>
        <p:spPr bwMode="auto">
          <a:xfrm flipV="1">
            <a:off x="2737485" y="2652395"/>
            <a:ext cx="0" cy="172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9" name="Line 10"/>
          <p:cNvSpPr>
            <a:spLocks noChangeShapeType="1"/>
          </p:cNvSpPr>
          <p:nvPr/>
        </p:nvSpPr>
        <p:spPr bwMode="auto">
          <a:xfrm>
            <a:off x="2397760" y="3884295"/>
            <a:ext cx="3800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0" name="Text Box 11"/>
          <p:cNvSpPr txBox="1">
            <a:spLocks noChangeArrowheads="1"/>
          </p:cNvSpPr>
          <p:nvPr/>
        </p:nvSpPr>
        <p:spPr bwMode="auto">
          <a:xfrm>
            <a:off x="5853748" y="3882708"/>
            <a:ext cx="4185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 i="1" dirty="0">
                <a:solidFill>
                  <a:srgbClr val="000000"/>
                </a:solidFill>
                <a:latin typeface="Symbol" charset="0"/>
              </a:rPr>
              <a:t>s</a:t>
            </a:r>
          </a:p>
        </p:txBody>
      </p:sp>
      <p:graphicFrame>
        <p:nvGraphicFramePr>
          <p:cNvPr id="1280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477746"/>
              </p:ext>
            </p:extLst>
          </p:nvPr>
        </p:nvGraphicFramePr>
        <p:xfrm>
          <a:off x="1845310" y="2258695"/>
          <a:ext cx="9382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6" name="Equation" r:id="rId4" imgW="622300" imgH="279400" progId="Equation.DSMT4">
                  <p:embed/>
                </p:oleObj>
              </mc:Choice>
              <mc:Fallback>
                <p:oleObj name="Equation" r:id="rId4" imgW="622300" imgH="279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310" y="2258695"/>
                        <a:ext cx="9382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12" name="Line 13"/>
          <p:cNvSpPr>
            <a:spLocks noChangeShapeType="1"/>
          </p:cNvSpPr>
          <p:nvPr/>
        </p:nvSpPr>
        <p:spPr bwMode="auto">
          <a:xfrm>
            <a:off x="2459673" y="2861945"/>
            <a:ext cx="36464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3" name="Text Box 15"/>
          <p:cNvSpPr txBox="1">
            <a:spLocks noChangeArrowheads="1"/>
          </p:cNvSpPr>
          <p:nvPr/>
        </p:nvSpPr>
        <p:spPr bwMode="auto">
          <a:xfrm>
            <a:off x="2148523" y="273812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1</a:t>
            </a:r>
          </a:p>
        </p:txBody>
      </p:sp>
      <p:sp>
        <p:nvSpPr>
          <p:cNvPr id="128014" name="Line 16"/>
          <p:cNvSpPr>
            <a:spLocks noChangeShapeType="1"/>
          </p:cNvSpPr>
          <p:nvPr/>
        </p:nvSpPr>
        <p:spPr bwMode="auto">
          <a:xfrm>
            <a:off x="2502535" y="3263583"/>
            <a:ext cx="3603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5" name="Text Box 17"/>
          <p:cNvSpPr txBox="1">
            <a:spLocks noChangeArrowheads="1"/>
          </p:cNvSpPr>
          <p:nvPr/>
        </p:nvSpPr>
        <p:spPr bwMode="auto">
          <a:xfrm>
            <a:off x="2062798" y="3152458"/>
            <a:ext cx="466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latin typeface="Calibri" charset="0"/>
              </a:rPr>
              <a:t>1/2</a:t>
            </a:r>
          </a:p>
        </p:txBody>
      </p:sp>
      <p:sp>
        <p:nvSpPr>
          <p:cNvPr id="128016" name="Line 20"/>
          <p:cNvSpPr>
            <a:spLocks noChangeShapeType="1"/>
          </p:cNvSpPr>
          <p:nvPr/>
        </p:nvSpPr>
        <p:spPr bwMode="auto">
          <a:xfrm flipH="1">
            <a:off x="2361248" y="2382520"/>
            <a:ext cx="2187575" cy="2187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7" name="Line 21"/>
          <p:cNvSpPr>
            <a:spLocks noChangeShapeType="1"/>
          </p:cNvSpPr>
          <p:nvPr/>
        </p:nvSpPr>
        <p:spPr bwMode="auto">
          <a:xfrm>
            <a:off x="3923348" y="3242945"/>
            <a:ext cx="0" cy="620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8" name="Text Box 22"/>
          <p:cNvSpPr txBox="1">
            <a:spLocks noChangeArrowheads="1"/>
          </p:cNvSpPr>
          <p:nvPr/>
        </p:nvSpPr>
        <p:spPr bwMode="auto">
          <a:xfrm>
            <a:off x="3774123" y="387477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128019" name="Freeform 23"/>
          <p:cNvSpPr>
            <a:spLocks/>
          </p:cNvSpPr>
          <p:nvPr/>
        </p:nvSpPr>
        <p:spPr bwMode="auto">
          <a:xfrm>
            <a:off x="2437448" y="2873058"/>
            <a:ext cx="3462337" cy="1643062"/>
          </a:xfrm>
          <a:custGeom>
            <a:avLst/>
            <a:gdLst>
              <a:gd name="T0" fmla="*/ 0 w 2181"/>
              <a:gd name="T1" fmla="*/ 2147483647 h 1035"/>
              <a:gd name="T2" fmla="*/ 2147483647 w 2181"/>
              <a:gd name="T3" fmla="*/ 2147483647 h 1035"/>
              <a:gd name="T4" fmla="*/ 2147483647 w 2181"/>
              <a:gd name="T5" fmla="*/ 2147483647 h 1035"/>
              <a:gd name="T6" fmla="*/ 2147483647 w 2181"/>
              <a:gd name="T7" fmla="*/ 2147483647 h 1035"/>
              <a:gd name="T8" fmla="*/ 2147483647 w 2181"/>
              <a:gd name="T9" fmla="*/ 0 h 10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1"/>
              <a:gd name="T16" fmla="*/ 0 h 1035"/>
              <a:gd name="T17" fmla="*/ 2181 w 2181"/>
              <a:gd name="T18" fmla="*/ 1035 h 10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1" h="1035">
                <a:moveTo>
                  <a:pt x="0" y="1035"/>
                </a:moveTo>
                <a:cubicBezTo>
                  <a:pt x="231" y="806"/>
                  <a:pt x="462" y="578"/>
                  <a:pt x="645" y="432"/>
                </a:cubicBezTo>
                <a:cubicBezTo>
                  <a:pt x="828" y="286"/>
                  <a:pt x="958" y="223"/>
                  <a:pt x="1097" y="157"/>
                </a:cubicBezTo>
                <a:cubicBezTo>
                  <a:pt x="1236" y="91"/>
                  <a:pt x="1300" y="60"/>
                  <a:pt x="1481" y="34"/>
                </a:cubicBezTo>
                <a:cubicBezTo>
                  <a:pt x="1662" y="8"/>
                  <a:pt x="1921" y="4"/>
                  <a:pt x="218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1" name="Text Box 27"/>
          <p:cNvSpPr txBox="1">
            <a:spLocks noChangeArrowheads="1"/>
          </p:cNvSpPr>
          <p:nvPr/>
        </p:nvSpPr>
        <p:spPr bwMode="auto">
          <a:xfrm>
            <a:off x="4859973" y="4387533"/>
            <a:ext cx="1300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  <a:latin typeface="Calibri" charset="0"/>
              </a:rPr>
              <a:t>(log-log scale)</a:t>
            </a:r>
          </a:p>
        </p:txBody>
      </p:sp>
      <p:sp>
        <p:nvSpPr>
          <p:cNvPr id="128022" name="Text Box 28"/>
          <p:cNvSpPr txBox="1">
            <a:spLocks noChangeArrowheads="1"/>
          </p:cNvSpPr>
          <p:nvPr/>
        </p:nvSpPr>
        <p:spPr bwMode="auto">
          <a:xfrm>
            <a:off x="142241" y="5091728"/>
            <a:ext cx="910336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Note that the gain,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, is the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bandwidth</a:t>
            </a:r>
            <a:r>
              <a:rPr lang="en-US" dirty="0">
                <a:solidFill>
                  <a:srgbClr val="000000"/>
                </a:solidFill>
                <a:latin typeface="Calibri" charset="0"/>
              </a:rPr>
              <a:t> of the controller: </a:t>
            </a:r>
          </a:p>
          <a:p>
            <a:pPr marL="1085850" lvl="1" indent="-342900" eaLnBrk="1" hangingPunct="1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Frequencies below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 are rejected, frequencies above </a:t>
            </a:r>
            <a:r>
              <a:rPr lang="en-US" sz="2200" dirty="0">
                <a:solidFill>
                  <a:srgbClr val="000000"/>
                </a:solidFill>
                <a:latin typeface="Symbol" charset="0"/>
              </a:rPr>
              <a:t>g 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are passed. </a:t>
            </a:r>
          </a:p>
          <a:p>
            <a:pPr marL="1085850" lvl="1" indent="-342900" eaLnBrk="1" hangingPunct="1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By convention,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 is known as the </a:t>
            </a:r>
            <a:r>
              <a:rPr lang="en-US" sz="2200" dirty="0">
                <a:solidFill>
                  <a:srgbClr val="FF0000"/>
                </a:solidFill>
                <a:latin typeface="Calibri" charset="0"/>
              </a:rPr>
              <a:t>gain-bandwidth product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692694"/>
              </p:ext>
            </p:extLst>
          </p:nvPr>
        </p:nvGraphicFramePr>
        <p:xfrm>
          <a:off x="1797049" y="2208530"/>
          <a:ext cx="949779" cy="443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7" name="Equation" r:id="rId6" imgW="571500" imgH="266700" progId="Equation.3">
                  <p:embed/>
                </p:oleObj>
              </mc:Choice>
              <mc:Fallback>
                <p:oleObj name="Equation" r:id="rId6" imgW="571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7049" y="2208530"/>
                        <a:ext cx="949779" cy="443230"/>
                      </a:xfrm>
                      <a:prstGeom prst="rect">
                        <a:avLst/>
                      </a:prstGeom>
                      <a:solidFill>
                        <a:srgbClr val="B9E3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857128"/>
              </p:ext>
            </p:extLst>
          </p:nvPr>
        </p:nvGraphicFramePr>
        <p:xfrm>
          <a:off x="6866573" y="3006408"/>
          <a:ext cx="187007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88" name="Equation" r:id="rId8" imgW="939800" imgH="419100" progId="Equation.3">
                  <p:embed/>
                </p:oleObj>
              </mc:Choice>
              <mc:Fallback>
                <p:oleObj name="Equation" r:id="rId8" imgW="939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6573" y="3006408"/>
                        <a:ext cx="187007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1" descr="GavelSlide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483" y="-503565"/>
            <a:ext cx="10237788" cy="791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01520" y="2468880"/>
            <a:ext cx="5821680" cy="3251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A0259-5C0B-304C-A538-038CE2C5E02A}"/>
              </a:ext>
            </a:extLst>
          </p:cNvPr>
          <p:cNvSpPr txBox="1"/>
          <p:nvPr/>
        </p:nvSpPr>
        <p:spPr>
          <a:xfrm>
            <a:off x="167237" y="1200974"/>
            <a:ext cx="8866348" cy="1077218"/>
          </a:xfrm>
          <a:prstGeom prst="rect">
            <a:avLst/>
          </a:prstGeom>
          <a:solidFill>
            <a:srgbClr val="2C2B67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element whose role is to maintain a physical quantity in a desired level.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Compensator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 : modification of system dynamics, to improve characteristics of the open-loop system so that it can safely be used with feedback control.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06400" y="422275"/>
            <a:ext cx="35194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3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Outline of topics</a:t>
            </a:r>
          </a:p>
        </p:txBody>
      </p:sp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284163" y="1438275"/>
            <a:ext cx="8564562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690563" indent="-233363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813"/>
              </a:spcBef>
              <a:buFontTx/>
              <a:buChar char="•"/>
            </a:pPr>
            <a:r>
              <a:rPr lang="en-US" sz="2800">
                <a:latin typeface="Trebuchet MS" charset="0"/>
              </a:rPr>
              <a:t>What is control?</a:t>
            </a:r>
          </a:p>
          <a:p>
            <a:pPr lvl="1">
              <a:spcBef>
                <a:spcPts val="813"/>
              </a:spcBef>
              <a:buFontTx/>
              <a:buChar char="-"/>
            </a:pPr>
            <a:r>
              <a:rPr lang="en-US">
                <a:latin typeface="Trebuchet MS" charset="0"/>
              </a:rPr>
              <a:t>The concept of closed loop feedback control</a:t>
            </a:r>
          </a:p>
          <a:p>
            <a:pPr>
              <a:spcBef>
                <a:spcPts val="3813"/>
              </a:spcBef>
              <a:buFontTx/>
              <a:buChar char="•"/>
            </a:pPr>
            <a:r>
              <a:rPr lang="en-US" sz="2800">
                <a:latin typeface="Trebuchet MS" charset="0"/>
              </a:rPr>
              <a:t>A basic tool: the </a:t>
            </a:r>
            <a:r>
              <a:rPr lang="en-US" sz="2800">
                <a:solidFill>
                  <a:schemeClr val="accent2"/>
                </a:solidFill>
                <a:latin typeface="Trebuchet MS" charset="0"/>
              </a:rPr>
              <a:t>Laplace transform</a:t>
            </a:r>
            <a:r>
              <a:rPr lang="en-US" sz="2800">
                <a:latin typeface="Trebuchet MS" charset="0"/>
              </a:rPr>
              <a:t> </a:t>
            </a:r>
          </a:p>
          <a:p>
            <a:pPr lvl="1">
              <a:spcBef>
                <a:spcPts val="813"/>
              </a:spcBef>
              <a:buFontTx/>
              <a:buChar char="-"/>
            </a:pPr>
            <a:r>
              <a:rPr lang="en-US">
                <a:latin typeface="Trebuchet MS" charset="0"/>
              </a:rPr>
              <a:t>Using the Laplace transform to characterize the time and frequency domain behavior of a system</a:t>
            </a:r>
          </a:p>
          <a:p>
            <a:pPr lvl="1">
              <a:spcBef>
                <a:spcPts val="813"/>
              </a:spcBef>
              <a:buFontTx/>
              <a:buChar char="-"/>
            </a:pPr>
            <a:r>
              <a:rPr lang="en-US">
                <a:latin typeface="Trebuchet MS" charset="0"/>
              </a:rPr>
              <a:t>Manipulating</a:t>
            </a:r>
            <a:r>
              <a:rPr lang="en-US" i="1">
                <a:latin typeface="Trebuchet MS" charset="0"/>
              </a:rPr>
              <a:t> Transfer functions</a:t>
            </a:r>
            <a:r>
              <a:rPr lang="en-US">
                <a:latin typeface="Trebuchet MS" charset="0"/>
              </a:rPr>
              <a:t> to analyze systems</a:t>
            </a:r>
          </a:p>
          <a:p>
            <a:pPr>
              <a:spcBef>
                <a:spcPts val="3213"/>
              </a:spcBef>
              <a:buFontTx/>
              <a:buChar char="•"/>
            </a:pPr>
            <a:r>
              <a:rPr lang="en-US" sz="2800">
                <a:latin typeface="Trebuchet MS" charset="0"/>
              </a:rPr>
              <a:t>How to predict performance of the controller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1" descr="GavelSlide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483" y="-503565"/>
            <a:ext cx="10237788" cy="791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01520" y="2468880"/>
            <a:ext cx="5821680" cy="32512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793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Assume that residual </a:t>
            </a:r>
            <a:r>
              <a:rPr lang="en-US" dirty="0" err="1">
                <a:latin typeface="Trebuchet MS" charset="0"/>
                <a:ea typeface="ヒラギノ角ゴ Pro W3" charset="0"/>
                <a:cs typeface="ヒラギノ角ゴ Pro W3" charset="0"/>
              </a:rPr>
              <a:t>wavefront</a:t>
            </a: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 error is introduced by only two 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875" y="1519238"/>
            <a:ext cx="7802563" cy="4876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Failure to completely cancel atmospheric phase distortion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ea typeface="+mn-ea"/>
                <a:cs typeface="+mn-cs"/>
              </a:rPr>
              <a:t>Measurement noise in the wavefront sensor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>
              <a:ea typeface="+mn-ea"/>
              <a:cs typeface="+mn-cs"/>
            </a:endParaRPr>
          </a:p>
          <a:p>
            <a:pPr marL="517525" indent="0">
              <a:buFontTx/>
              <a:buNone/>
              <a:defRPr/>
            </a:pPr>
            <a:r>
              <a:rPr lang="en-US" dirty="0">
                <a:ea typeface="+mn-ea"/>
                <a:cs typeface="+mn-cs"/>
              </a:rPr>
              <a:t>Optimize the controller for best overall performance by varying design parameters such as gain and sample rate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1" descr="GavelSlide2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575" y="-491495"/>
            <a:ext cx="10248900" cy="79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1" descr="GavelSlide2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25" y="-508000"/>
            <a:ext cx="10228263" cy="790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1" descr="GavelSlide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5938" y="-508000"/>
            <a:ext cx="10198101" cy="788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1" descr="GavelSlide2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00" y="-508000"/>
            <a:ext cx="10218738" cy="78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1" descr="GavelSlide2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25" y="-498475"/>
            <a:ext cx="10248900" cy="792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57200" y="392113"/>
            <a:ext cx="462872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defRPr/>
            </a:pPr>
            <a:r>
              <a:rPr lang="en-US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</a:rPr>
              <a:t>What we have learned</a:t>
            </a:r>
            <a:endParaRPr lang="en-US" sz="20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charset="0"/>
            </a:endParaRPr>
          </a:p>
        </p:txBody>
      </p:sp>
      <p:sp>
        <p:nvSpPr>
          <p:cNvPr id="145410" name="Text Box 3"/>
          <p:cNvSpPr txBox="1">
            <a:spLocks noChangeArrowheads="1"/>
          </p:cNvSpPr>
          <p:nvPr/>
        </p:nvSpPr>
        <p:spPr bwMode="auto">
          <a:xfrm>
            <a:off x="346075" y="1666875"/>
            <a:ext cx="8320088" cy="44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7013" indent="-227013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70000"/>
              </a:spcBef>
              <a:buFontTx/>
              <a:buChar char="•"/>
            </a:pPr>
            <a:r>
              <a:rPr lang="en-US" dirty="0">
                <a:latin typeface="Trebuchet MS" charset="0"/>
              </a:rPr>
              <a:t>Pros and cons of feedback control systems</a:t>
            </a:r>
          </a:p>
          <a:p>
            <a:pPr>
              <a:spcBef>
                <a:spcPct val="70000"/>
              </a:spcBef>
              <a:buFontTx/>
              <a:buChar char="•"/>
            </a:pPr>
            <a:r>
              <a:rPr lang="en-US" dirty="0">
                <a:latin typeface="Trebuchet MS" charset="0"/>
              </a:rPr>
              <a:t>The use of the Laplace transform to help characterize closed loop behavior</a:t>
            </a:r>
          </a:p>
          <a:p>
            <a:pPr>
              <a:spcBef>
                <a:spcPct val="70000"/>
              </a:spcBef>
              <a:buFontTx/>
              <a:buChar char="•"/>
            </a:pPr>
            <a:r>
              <a:rPr lang="en-US" dirty="0">
                <a:latin typeface="Trebuchet MS" charset="0"/>
              </a:rPr>
              <a:t>How to predict the performance of the adaptive optics under various conditions of atmospheric seeing and measurement signal-to-noise</a:t>
            </a:r>
          </a:p>
          <a:p>
            <a:pPr>
              <a:spcBef>
                <a:spcPct val="70000"/>
              </a:spcBef>
              <a:buFontTx/>
              <a:buChar char="•"/>
            </a:pPr>
            <a:r>
              <a:rPr lang="en-US" dirty="0">
                <a:latin typeface="Trebuchet MS" charset="0"/>
              </a:rPr>
              <a:t>A bit about loop stability, compensators, and other good stuff</a:t>
            </a:r>
          </a:p>
          <a:p>
            <a:pPr>
              <a:spcBef>
                <a:spcPct val="70000"/>
              </a:spcBef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1" descr="References_Wiber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GavelSlide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638" y="-482600"/>
            <a:ext cx="10201276" cy="785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Differences between open-loop and closed-loop control systems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343400" cy="5181600"/>
          </a:xfrm>
        </p:spPr>
        <p:txBody>
          <a:bodyPr/>
          <a:lstStyle/>
          <a:p>
            <a:pPr>
              <a:spcBef>
                <a:spcPct val="75000"/>
              </a:spcBef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Open-loop: control system uses no knowledge of the output</a:t>
            </a:r>
          </a:p>
          <a:p>
            <a:pPr>
              <a:spcBef>
                <a:spcPct val="75000"/>
              </a:spcBef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Closed-loop: the control action is dependent on the output in some way</a:t>
            </a:r>
          </a:p>
          <a:p>
            <a:pPr>
              <a:spcBef>
                <a:spcPct val="75000"/>
              </a:spcBef>
            </a:pPr>
            <a:r>
              <a:rPr lang="ja-JP" altLang="en-US">
                <a:latin typeface="Trebuchet M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altLang="ja-JP">
                <a:latin typeface="Trebuchet MS" charset="0"/>
                <a:ea typeface="ヒラギノ角ゴ Pro W3" charset="0"/>
                <a:cs typeface="ヒラギノ角ゴ Pro W3" charset="0"/>
              </a:rPr>
              <a:t>Feedback</a:t>
            </a:r>
            <a:r>
              <a:rPr lang="ja-JP" altLang="en-US">
                <a:latin typeface="Trebuchet MS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altLang="ja-JP">
                <a:latin typeface="Trebuchet MS" charset="0"/>
                <a:ea typeface="ヒラギノ角ゴ Pro W3" charset="0"/>
                <a:cs typeface="ヒラギノ角ゴ Pro W3" charset="0"/>
              </a:rPr>
              <a:t> is what distinguishes open from closed loop</a:t>
            </a:r>
          </a:p>
          <a:p>
            <a:pPr>
              <a:spcBef>
                <a:spcPct val="75000"/>
              </a:spcBef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What other examples can you think of?</a:t>
            </a:r>
          </a:p>
        </p:txBody>
      </p:sp>
      <p:pic>
        <p:nvPicPr>
          <p:cNvPr id="72707" name="Picture 4" descr="OpenLoop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40386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5" descr="ClosedLoop_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0386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 Box 6"/>
          <p:cNvSpPr txBox="1">
            <a:spLocks noChangeArrowheads="1"/>
          </p:cNvSpPr>
          <p:nvPr/>
        </p:nvSpPr>
        <p:spPr bwMode="auto">
          <a:xfrm>
            <a:off x="7772400" y="1371600"/>
            <a:ext cx="954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  <a:latin typeface="Trebuchet MS" charset="0"/>
              </a:rPr>
              <a:t>OPEN</a:t>
            </a:r>
            <a:endParaRPr lang="en-US"/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7543800" y="4038600"/>
            <a:ext cx="1277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  <a:latin typeface="Trebuchet MS" charset="0"/>
              </a:rPr>
              <a:t>CLOSED</a:t>
            </a:r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More about open-loop systems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267200" cy="4876800"/>
          </a:xfrm>
        </p:spPr>
        <p:txBody>
          <a:bodyPr/>
          <a:lstStyle/>
          <a:p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Need to be carefully calibrated ahead of time:</a:t>
            </a:r>
          </a:p>
          <a:p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Example: for a deformable mirror, need to know exactly what shape the mirror will have if the n actuators are each driven with a voltage V</a:t>
            </a:r>
            <a:r>
              <a:rPr lang="en-US" baseline="-25000">
                <a:latin typeface="Trebuchet MS" charset="0"/>
                <a:ea typeface="ヒラギノ角ゴ Pro W3" charset="0"/>
                <a:cs typeface="ヒラギノ角ゴ Pro W3" charset="0"/>
              </a:rPr>
              <a:t>n </a:t>
            </a: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 </a:t>
            </a:r>
          </a:p>
          <a:p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Question: how might you go about this calibration?</a:t>
            </a:r>
          </a:p>
        </p:txBody>
      </p:sp>
      <p:pic>
        <p:nvPicPr>
          <p:cNvPr id="74755" name="Picture 4" descr="OpenLoop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403860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5"/>
          <p:cNvSpPr txBox="1">
            <a:spLocks noChangeArrowheads="1"/>
          </p:cNvSpPr>
          <p:nvPr/>
        </p:nvSpPr>
        <p:spPr bwMode="auto">
          <a:xfrm>
            <a:off x="7848600" y="2133600"/>
            <a:ext cx="954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  <a:latin typeface="Trebuchet MS" charset="0"/>
              </a:rPr>
              <a:t>OPEN</a:t>
            </a:r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Some Characteristics of Closed- Loop Feedback Control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Increased accuracy (gets to the desired final position more accurately because small residual errors will get corrected on subsequent measurement cycles)</a:t>
            </a:r>
          </a:p>
          <a:p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Less sensitivity to nonlinearities (e.g. hysteresis in the deformable mirror) because the system is always making small corrections to get to the right place</a:t>
            </a:r>
          </a:p>
          <a:p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Reduced sensitivity to noise in the input signal</a:t>
            </a:r>
          </a:p>
          <a:p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BUT: can be unstable under some circumstances </a:t>
            </a:r>
            <a:b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</a:br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(e.g. if gain is too high)</a:t>
            </a:r>
          </a:p>
          <a:p>
            <a:endParaRPr lang="en-US" dirty="0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Historical control systems: float valve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962400"/>
            <a:ext cx="8077200" cy="2514600"/>
          </a:xfrm>
        </p:spPr>
        <p:txBody>
          <a:bodyPr/>
          <a:lstStyle/>
          <a:p>
            <a:r>
              <a:rPr lang="en-US" sz="2000">
                <a:latin typeface="Trebuchet MS" charset="0"/>
                <a:ea typeface="ヒラギノ角ゴ Pro W3" charset="0"/>
                <a:cs typeface="ヒラギノ角ゴ Pro W3" charset="0"/>
              </a:rPr>
              <a:t>As liquid level falls, so does float, allowing more liquid to flow into tank</a:t>
            </a:r>
          </a:p>
          <a:p>
            <a:r>
              <a:rPr lang="en-US" sz="2000">
                <a:latin typeface="Trebuchet MS" charset="0"/>
                <a:ea typeface="ヒラギノ角ゴ Pro W3" charset="0"/>
                <a:cs typeface="ヒラギノ角ゴ Pro W3" charset="0"/>
              </a:rPr>
              <a:t>As liquid level rises, flow is reduced and, if needed, cut off entirely</a:t>
            </a:r>
          </a:p>
          <a:p>
            <a:r>
              <a:rPr lang="en-US" sz="2000">
                <a:latin typeface="Trebuchet MS" charset="0"/>
                <a:ea typeface="ヒラギノ角ゴ Pro W3" charset="0"/>
                <a:cs typeface="ヒラギノ角ゴ Pro W3" charset="0"/>
              </a:rPr>
              <a:t>Sensor and actuator are both </a:t>
            </a:r>
            <a:r>
              <a:rPr lang="ja-JP" altLang="en-US" sz="2000">
                <a:latin typeface="Trebuchet M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altLang="ja-JP" sz="2000">
                <a:latin typeface="Trebuchet MS" charset="0"/>
                <a:ea typeface="ヒラギノ角ゴ Pro W3" charset="0"/>
                <a:cs typeface="ヒラギノ角ゴ Pro W3" charset="0"/>
              </a:rPr>
              <a:t>contained</a:t>
            </a:r>
            <a:r>
              <a:rPr lang="ja-JP" altLang="en-US" sz="2000">
                <a:latin typeface="Trebuchet MS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altLang="ja-JP" sz="2000">
                <a:latin typeface="Trebuchet MS" charset="0"/>
                <a:ea typeface="ヒラギノ角ゴ Pro W3" charset="0"/>
                <a:cs typeface="ヒラギノ角ゴ Pro W3" charset="0"/>
              </a:rPr>
              <a:t> in the combination of the float and supply tube</a:t>
            </a:r>
            <a:endParaRPr lang="en-US" sz="2000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78851" name="Picture 4" descr="FloatCont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487988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1504950" y="3473450"/>
            <a:ext cx="3905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b="1">
                <a:solidFill>
                  <a:schemeClr val="bg2"/>
                </a:solidFill>
                <a:latin typeface="Trebuchet MS" charset="0"/>
              </a:rPr>
              <a:t>Credit: Franklin, Powell, Emami-Naeini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rebuchet MS" charset="0"/>
                <a:ea typeface="ヒラギノ角ゴ Pro W3" charset="0"/>
                <a:cs typeface="ヒラギノ角ゴ Pro W3" charset="0"/>
              </a:rPr>
              <a:t>Block Diagrams: Show Cause and Effect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163" y="3251200"/>
            <a:ext cx="8534400" cy="3429000"/>
          </a:xfrm>
        </p:spPr>
        <p:txBody>
          <a:bodyPr/>
          <a:lstStyle/>
          <a:p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Pictorial representation of cause and effect</a:t>
            </a:r>
          </a:p>
          <a:p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Interior of block shows how the input and output are related.  </a:t>
            </a:r>
          </a:p>
          <a:p>
            <a:r>
              <a:rPr lang="en-US" dirty="0">
                <a:latin typeface="Trebuchet MS" charset="0"/>
                <a:ea typeface="ヒラギノ角ゴ Pro W3" charset="0"/>
                <a:cs typeface="ヒラギノ角ゴ Pro W3" charset="0"/>
              </a:rPr>
              <a:t>Example (b) output is the time derivative of the input</a:t>
            </a:r>
          </a:p>
        </p:txBody>
      </p:sp>
      <p:pic>
        <p:nvPicPr>
          <p:cNvPr id="80899" name="Picture 4" descr="BlockDiagStra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3167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2286000" y="2538413"/>
            <a:ext cx="325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800">
                <a:latin typeface="Trebuchet MS" charset="0"/>
              </a:rPr>
              <a:t>Credit: DiStefano et al. 1990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Lecture13.2010">
  <a:themeElements>
    <a:clrScheme name="">
      <a:dk1>
        <a:srgbClr val="000000"/>
      </a:dk1>
      <a:lt1>
        <a:srgbClr val="FFFFFF"/>
      </a:lt1>
      <a:dk2>
        <a:srgbClr val="8901F3"/>
      </a:dk2>
      <a:lt2>
        <a:srgbClr val="FFCD7F"/>
      </a:lt2>
      <a:accent1>
        <a:srgbClr val="A8C2FF"/>
      </a:accent1>
      <a:accent2>
        <a:srgbClr val="7AFF7A"/>
      </a:accent2>
      <a:accent3>
        <a:srgbClr val="C4AAF8"/>
      </a:accent3>
      <a:accent4>
        <a:srgbClr val="DADADA"/>
      </a:accent4>
      <a:accent5>
        <a:srgbClr val="D1DDFF"/>
      </a:accent5>
      <a:accent6>
        <a:srgbClr val="6EE76E"/>
      </a:accent6>
      <a:hlink>
        <a:srgbClr val="FFA3B3"/>
      </a:hlink>
      <a:folHlink>
        <a:srgbClr val="CECECE"/>
      </a:folHlink>
    </a:clrScheme>
    <a:fontScheme name="Lecture13.2010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cture13.2010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13.20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13.2010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13.2010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13.2010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13.2010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13.2010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maxpower:Users:max:Desktop:AY289C 2010:WEB_HOME:Lectures:Lecture13 Tomog MCAO MOAO GLAO:Lecture13.2010.ppt</Template>
  <TotalTime>1185</TotalTime>
  <Words>1471</Words>
  <Application>Microsoft Macintosh PowerPoint</Application>
  <PresentationFormat>On-screen Show (4:3)</PresentationFormat>
  <Paragraphs>238</Paragraphs>
  <Slides>38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ＭＳ Ｐゴシック</vt:lpstr>
      <vt:lpstr>ヒラギノ角ゴ Pro W3</vt:lpstr>
      <vt:lpstr>Arial</vt:lpstr>
      <vt:lpstr>Calibri</vt:lpstr>
      <vt:lpstr>Helvetica</vt:lpstr>
      <vt:lpstr>Symbol</vt:lpstr>
      <vt:lpstr>Times</vt:lpstr>
      <vt:lpstr>Times New Roman</vt:lpstr>
      <vt:lpstr>Trebuchet MS</vt:lpstr>
      <vt:lpstr>Lecture13.2010</vt:lpstr>
      <vt:lpstr>Office Theme</vt:lpstr>
      <vt:lpstr>Default Design</vt:lpstr>
      <vt:lpstr>2_Default Design</vt:lpstr>
      <vt:lpstr>Equation</vt:lpstr>
      <vt:lpstr>Lecture 10  AO Control Theory </vt:lpstr>
      <vt:lpstr>What are control systems?</vt:lpstr>
      <vt:lpstr>PowerPoint Presentation</vt:lpstr>
      <vt:lpstr>PowerPoint Presentation</vt:lpstr>
      <vt:lpstr>Differences between open-loop and closed-loop control systems</vt:lpstr>
      <vt:lpstr>More about open-loop systems</vt:lpstr>
      <vt:lpstr>Some Characteristics of Closed- Loop Feedback Control</vt:lpstr>
      <vt:lpstr>Historical control systems: float valve</vt:lpstr>
      <vt:lpstr>Block Diagrams: Show Cause and Effect</vt:lpstr>
      <vt:lpstr>“Summing” Block Diagrams are circles</vt:lpstr>
      <vt:lpstr>A home thermostat from a control theory point of view</vt:lpstr>
      <vt:lpstr>Block diagram for an automobile cruise control</vt:lpstr>
      <vt:lpstr>Example 1</vt:lpstr>
      <vt:lpstr>Example 1</vt:lpstr>
      <vt:lpstr>Example 2</vt:lpstr>
      <vt:lpstr>Example 2</vt:lpstr>
      <vt:lpstr>Summary so far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Stable and unstable behavior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Assume that residual wavefront error is introduced by only two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Tip-tilt mirror and sensor configuration</dc:title>
  <dc:creator>Claire Max</dc:creator>
  <cp:keywords/>
  <cp:lastModifiedBy>Claire Max</cp:lastModifiedBy>
  <cp:revision>205</cp:revision>
  <cp:lastPrinted>2010-05-25T17:27:47Z</cp:lastPrinted>
  <dcterms:created xsi:type="dcterms:W3CDTF">2011-11-15T05:45:12Z</dcterms:created>
  <dcterms:modified xsi:type="dcterms:W3CDTF">2020-02-11T05:56:11Z</dcterms:modified>
</cp:coreProperties>
</file>